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463" r:id="rId2"/>
    <p:sldId id="479" r:id="rId3"/>
    <p:sldId id="465" r:id="rId4"/>
    <p:sldId id="480" r:id="rId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1pPr>
    <a:lvl2pPr marL="0" marR="0" indent="2286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2pPr>
    <a:lvl3pPr marL="0" marR="0" indent="4572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3pPr>
    <a:lvl4pPr marL="0" marR="0" indent="6858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4pPr>
    <a:lvl5pPr marL="0" marR="0" indent="9144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5pPr>
    <a:lvl6pPr marL="0" marR="0" indent="11430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6pPr>
    <a:lvl7pPr marL="0" marR="0" indent="13716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7pPr>
    <a:lvl8pPr marL="0" marR="0" indent="16002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8pPr>
    <a:lvl9pPr marL="0" marR="0" indent="182880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3187B"/>
    <a:srgbClr val="781F92"/>
    <a:srgbClr val="6F1C86"/>
    <a:srgbClr val="87217F"/>
    <a:srgbClr val="842A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4907"/>
  </p:normalViewPr>
  <p:slideViewPr>
    <p:cSldViewPr>
      <p:cViewPr varScale="1">
        <p:scale>
          <a:sx n="79" d="100"/>
          <a:sy n="79" d="100"/>
        </p:scale>
        <p:origin x="1164" y="102"/>
      </p:cViewPr>
      <p:guideLst>
        <p:guide orient="horz" pos="4320"/>
        <p:guide pos="76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xfrm>
            <a:off x="1143000" y="685800"/>
            <a:ext cx="4572000" cy="3429000"/>
          </a:xfrm>
          <a:prstGeom prst="rect">
            <a:avLst/>
          </a:prstGeom>
        </p:spPr>
        <p:txBody>
          <a:bodyPr/>
          <a:lstStyle/>
          <a:p>
            <a:endParaRPr/>
          </a:p>
        </p:txBody>
      </p:sp>
      <p:sp>
        <p:nvSpPr>
          <p:cNvPr id="29" name="Shape 2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53563417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2777309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dirty="0"/>
          </a:p>
        </p:txBody>
      </p:sp>
    </p:spTree>
    <p:extLst>
      <p:ext uri="{BB962C8B-B14F-4D97-AF65-F5344CB8AC3E}">
        <p14:creationId xmlns:p14="http://schemas.microsoft.com/office/powerpoint/2010/main" val="1692810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23922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Main Slide">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r>
              <a:t>Title Text</a:t>
            </a:r>
          </a:p>
        </p:txBody>
      </p:sp>
      <p:sp>
        <p:nvSpPr>
          <p:cNvPr id="12" name="Shape 12"/>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778000" y="4533900"/>
            <a:ext cx="20828000" cy="4648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2387600" y="7924800"/>
            <a:ext cx="19621500" cy="1587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defRPr sz="2400" spc="0">
                <a:solidFill>
                  <a:srgbClr val="000000"/>
                </a:solidFill>
                <a:latin typeface="Helvetica Light"/>
                <a:ea typeface="Helvetica Light"/>
                <a:cs typeface="Helvetica Light"/>
                <a:sym typeface="Helvetica Light"/>
              </a:defRPr>
            </a:lvl1pPr>
          </a:lstStyle>
          <a:p>
            <a:fld id="{86CB4B4D-7CA3-9044-876B-883B54F8677D}" type="slidenum">
              <a:rPr/>
              <a:pPr/>
              <a:t>‹#›</a:t>
            </a:fld>
            <a:endParaRPr/>
          </a:p>
        </p:txBody>
      </p:sp>
    </p:spTree>
  </p:cSld>
  <p:clrMap bg1="dk1" tx1="lt1" bg2="dk2" tx2="lt2" accent1="accent1" accent2="accent2" accent3="accent3" accent4="accent4" accent5="accent5" accent6="accent6" hlink="hlink" folHlink="folHlink"/>
  <p:sldLayoutIdLst>
    <p:sldLayoutId id="2147483649" r:id="rId1"/>
  </p:sldLayoutIdLst>
  <p:transition spd="med"/>
  <p:txStyles>
    <p:titleStyle>
      <a:lvl1pPr marL="0" marR="0" indent="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1pPr>
      <a:lvl2pPr marL="0" marR="0" indent="2286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2pPr>
      <a:lvl3pPr marL="0" marR="0" indent="4572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3pPr>
      <a:lvl4pPr marL="0" marR="0" indent="6858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4pPr>
      <a:lvl5pPr marL="0" marR="0" indent="9144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5pPr>
      <a:lvl6pPr marL="0" marR="0" indent="11430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6pPr>
      <a:lvl7pPr marL="0" marR="0" indent="13716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7pPr>
      <a:lvl8pPr marL="0" marR="0" indent="16002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8pPr>
      <a:lvl9pPr marL="0" marR="0" indent="1828800" algn="ctr" defTabSz="825500" rtl="0" latinLnBrk="0">
        <a:lnSpc>
          <a:spcPct val="100000"/>
        </a:lnSpc>
        <a:spcBef>
          <a:spcPts val="4000"/>
        </a:spcBef>
        <a:spcAft>
          <a:spcPts val="0"/>
        </a:spcAft>
        <a:buClrTx/>
        <a:buSzTx/>
        <a:buFontTx/>
        <a:buNone/>
        <a:tabLst/>
        <a:defRPr sz="5400" b="0" i="0" u="none" strike="noStrike" cap="all" spc="53" baseline="0">
          <a:ln>
            <a:noFill/>
          </a:ln>
          <a:solidFill>
            <a:srgbClr val="FFFFFF"/>
          </a:solidFill>
          <a:uFillTx/>
          <a:latin typeface="+mn-lt"/>
          <a:ea typeface="+mn-ea"/>
          <a:cs typeface="+mn-cs"/>
          <a:sym typeface="Source Sans Pro Black"/>
        </a:defRPr>
      </a:lvl9pPr>
    </p:titleStyle>
    <p:bodyStyle>
      <a:lvl1pPr marL="0" marR="0" indent="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1pPr>
      <a:lvl2pPr marL="0" marR="0" indent="2286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2pPr>
      <a:lvl3pPr marL="0" marR="0" indent="4572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3pPr>
      <a:lvl4pPr marL="0" marR="0" indent="6858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4pPr>
      <a:lvl5pPr marL="0" marR="0" indent="9144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5pPr>
      <a:lvl6pPr marL="0" marR="0" indent="11430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6pPr>
      <a:lvl7pPr marL="0" marR="0" indent="13716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7pPr>
      <a:lvl8pPr marL="0" marR="0" indent="16002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8pPr>
      <a:lvl9pPr marL="0" marR="0" indent="1828800" algn="ctr" defTabSz="825500" rtl="0" latinLnBrk="0">
        <a:lnSpc>
          <a:spcPct val="80000"/>
        </a:lnSpc>
        <a:spcBef>
          <a:spcPts val="2000"/>
        </a:spcBef>
        <a:spcAft>
          <a:spcPts val="0"/>
        </a:spcAft>
        <a:buClrTx/>
        <a:buSzTx/>
        <a:buFontTx/>
        <a:buNone/>
        <a:tabLst/>
        <a:defRPr sz="3000" b="1" i="0" u="none" strike="noStrike" cap="all" spc="0" baseline="0">
          <a:ln>
            <a:noFill/>
          </a:ln>
          <a:solidFill>
            <a:srgbClr val="000000"/>
          </a:solidFill>
          <a:uFillTx/>
          <a:latin typeface="Source Sans Pro"/>
          <a:ea typeface="Source Sans Pro"/>
          <a:cs typeface="Source Sans Pro"/>
          <a:sym typeface="Source Sans Pro"/>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208"/>
          <p:cNvSpPr/>
          <p:nvPr/>
        </p:nvSpPr>
        <p:spPr>
          <a:xfrm>
            <a:off x="-12192" y="0"/>
            <a:ext cx="6565392" cy="13716000"/>
          </a:xfrm>
          <a:prstGeom prst="rect">
            <a:avLst/>
          </a:prstGeom>
          <a:solidFill>
            <a:schemeClr val="tx1">
              <a:lumMod val="95000"/>
            </a:schemeClr>
          </a:solidFill>
          <a:ln w="12700">
            <a:miter lim="400000"/>
          </a:ln>
        </p:spPr>
        <p:txBody>
          <a:bodyPr lIns="50800" tIns="50800" rIns="50800" bIns="50800" anchor="ctr"/>
          <a:lstStyle/>
          <a:p>
            <a:pPr>
              <a:defRPr sz="3200" spc="0">
                <a:latin typeface="Helvetica Light"/>
                <a:ea typeface="Helvetica Light"/>
                <a:cs typeface="Helvetica Light"/>
                <a:sym typeface="Helvetica Light"/>
              </a:defRPr>
            </a:pPr>
            <a:endParaRPr/>
          </a:p>
        </p:txBody>
      </p:sp>
      <p:sp>
        <p:nvSpPr>
          <p:cNvPr id="18" name="Shape 125"/>
          <p:cNvSpPr/>
          <p:nvPr/>
        </p:nvSpPr>
        <p:spPr>
          <a:xfrm>
            <a:off x="441102" y="5000613"/>
            <a:ext cx="7761833" cy="55194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Flight: April 1st to June 30th </a:t>
            </a:r>
            <a:r>
              <a:rPr lang="en-US" dirty="0" smtClean="0">
                <a:sym typeface="Helvetica"/>
              </a:rPr>
              <a:t>2019</a:t>
            </a: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Cost: $ 153,039.93 (+69.82%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Impressions: 20,329,836 (+18.01%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Clicks: 268,762 (-37.38%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ITP Conversions: 87,583 (+451.23%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CTR: 1.31% (-1.16%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a:t>
            </a:r>
            <a:r>
              <a:rPr lang="en-US" dirty="0" smtClean="0">
                <a:sym typeface="Helvetica"/>
              </a:rPr>
              <a:t>CPA: </a:t>
            </a:r>
            <a:r>
              <a:rPr lang="en-US" dirty="0">
                <a:sym typeface="Helvetica"/>
              </a:rPr>
              <a:t>$ 1.75 (-69.19%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Revenue: $ xxx (+xxx% ROI)</a:t>
            </a:r>
          </a:p>
          <a:p>
            <a:pPr algn="l" defTabSz="584200">
              <a:defRPr sz="2200" spc="0">
                <a:solidFill>
                  <a:srgbClr val="53585F"/>
                </a:solidFill>
                <a:latin typeface="Helvetica Light"/>
                <a:ea typeface="Helvetica Light"/>
                <a:cs typeface="Helvetica Light"/>
                <a:sym typeface="Helvetica Light"/>
              </a:defRPr>
            </a:pPr>
            <a:endParaRPr lang="en-AU" dirty="0"/>
          </a:p>
        </p:txBody>
      </p:sp>
      <p:sp>
        <p:nvSpPr>
          <p:cNvPr id="15" name="Shape 56"/>
          <p:cNvSpPr/>
          <p:nvPr/>
        </p:nvSpPr>
        <p:spPr>
          <a:xfrm>
            <a:off x="5547723" y="6525202"/>
            <a:ext cx="18015448" cy="490390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t">
            <a:spAutoFit/>
          </a:bodyPr>
          <a:lstStyle>
            <a:lvl1pPr marL="1600200" indent="-228600" algn="l" defTabSz="457200">
              <a:buSzPct val="100000"/>
              <a:buChar char="•"/>
              <a:defRPr sz="2200" spc="0">
                <a:latin typeface="Helvetica"/>
                <a:ea typeface="Helvetica"/>
                <a:cs typeface="Helvetica"/>
                <a:sym typeface="Helvetica"/>
              </a:defRPr>
            </a:lvl1pPr>
          </a:lstStyle>
          <a:p>
            <a:r>
              <a:rPr lang="en-US" sz="2400" dirty="0">
                <a:solidFill>
                  <a:schemeClr val="bg2">
                    <a:lumMod val="50000"/>
                  </a:schemeClr>
                </a:solidFill>
                <a:latin typeface="Source Sans Pro Light" charset="0"/>
                <a:ea typeface="Source Sans Pro Light" charset="0"/>
                <a:cs typeface="Source Sans Pro Light" charset="0"/>
              </a:rPr>
              <a:t>After seeing increased CPMs (20% higher than normal setup) on Facebook's auto campaign optimization feature on the earlier part of the quarter, we have reverted to the standard setup.</a:t>
            </a:r>
          </a:p>
          <a:p>
            <a:r>
              <a:rPr lang="en-US" sz="2400" dirty="0" smtClean="0">
                <a:solidFill>
                  <a:schemeClr val="bg2">
                    <a:lumMod val="50000"/>
                  </a:schemeClr>
                </a:solidFill>
                <a:latin typeface="Source Sans Pro Light" charset="0"/>
                <a:ea typeface="Source Sans Pro Light" charset="0"/>
                <a:cs typeface="Source Sans Pro Light" charset="0"/>
              </a:rPr>
              <a:t>CPA </a:t>
            </a:r>
            <a:r>
              <a:rPr lang="en-US" sz="2400" dirty="0">
                <a:solidFill>
                  <a:schemeClr val="bg2">
                    <a:lumMod val="50000"/>
                  </a:schemeClr>
                </a:solidFill>
                <a:latin typeface="Source Sans Pro Light" charset="0"/>
                <a:ea typeface="Source Sans Pro Light" charset="0"/>
                <a:cs typeface="Source Sans Pro Light" charset="0"/>
              </a:rPr>
              <a:t>started to climb towards June, which was caused by two new campaign launches: </a:t>
            </a:r>
            <a:r>
              <a:rPr lang="en-US" sz="2400" dirty="0" smtClean="0">
                <a:solidFill>
                  <a:schemeClr val="bg2">
                    <a:lumMod val="50000"/>
                  </a:schemeClr>
                </a:solidFill>
                <a:latin typeface="Source Sans Pro Light" charset="0"/>
                <a:ea typeface="Source Sans Pro Light" charset="0"/>
                <a:cs typeface="Source Sans Pro Light" charset="0"/>
              </a:rPr>
              <a:t>Campaign 1 </a:t>
            </a:r>
            <a:r>
              <a:rPr lang="en-US" sz="2400" dirty="0">
                <a:solidFill>
                  <a:schemeClr val="bg2">
                    <a:lumMod val="50000"/>
                  </a:schemeClr>
                </a:solidFill>
                <a:latin typeface="Source Sans Pro Light" charset="0"/>
                <a:ea typeface="Source Sans Pro Light" charset="0"/>
                <a:cs typeface="Source Sans Pro Light" charset="0"/>
              </a:rPr>
              <a:t>and </a:t>
            </a:r>
            <a:r>
              <a:rPr lang="en-US" sz="2400" dirty="0" smtClean="0">
                <a:solidFill>
                  <a:schemeClr val="bg2">
                    <a:lumMod val="50000"/>
                  </a:schemeClr>
                </a:solidFill>
                <a:latin typeface="Source Sans Pro Light" charset="0"/>
                <a:ea typeface="Source Sans Pro Light" charset="0"/>
                <a:cs typeface="Source Sans Pro Light" charset="0"/>
              </a:rPr>
              <a:t>Campaign 2. </a:t>
            </a:r>
            <a:r>
              <a:rPr lang="en-US" sz="2400" dirty="0">
                <a:solidFill>
                  <a:schemeClr val="bg2">
                    <a:lumMod val="50000"/>
                  </a:schemeClr>
                </a:solidFill>
                <a:latin typeface="Source Sans Pro Light" charset="0"/>
                <a:ea typeface="Source Sans Pro Light" charset="0"/>
                <a:cs typeface="Source Sans Pro Light" charset="0"/>
              </a:rPr>
              <a:t>The </a:t>
            </a:r>
            <a:r>
              <a:rPr lang="en-US" sz="2400" dirty="0" smtClean="0">
                <a:solidFill>
                  <a:schemeClr val="bg2">
                    <a:lumMod val="50000"/>
                  </a:schemeClr>
                </a:solidFill>
                <a:latin typeface="Source Sans Pro Light" charset="0"/>
                <a:ea typeface="Source Sans Pro Light" charset="0"/>
                <a:cs typeface="Source Sans Pro Light" charset="0"/>
              </a:rPr>
              <a:t>first campaign </a:t>
            </a:r>
            <a:r>
              <a:rPr lang="en-US" sz="2400" dirty="0">
                <a:solidFill>
                  <a:schemeClr val="bg2">
                    <a:lumMod val="50000"/>
                  </a:schemeClr>
                </a:solidFill>
                <a:latin typeface="Source Sans Pro Light" charset="0"/>
                <a:ea typeface="Source Sans Pro Light" charset="0"/>
                <a:cs typeface="Source Sans Pro Light" charset="0"/>
              </a:rPr>
              <a:t>did not perform as expected, as it finished with a </a:t>
            </a:r>
            <a:r>
              <a:rPr lang="en-US" sz="2400" dirty="0" smtClean="0">
                <a:solidFill>
                  <a:schemeClr val="bg2">
                    <a:lumMod val="50000"/>
                  </a:schemeClr>
                </a:solidFill>
                <a:latin typeface="Source Sans Pro Light" charset="0"/>
                <a:ea typeface="Source Sans Pro Light" charset="0"/>
                <a:cs typeface="Source Sans Pro Light" charset="0"/>
              </a:rPr>
              <a:t>CPA </a:t>
            </a:r>
            <a:r>
              <a:rPr lang="en-US" sz="2400" dirty="0">
                <a:solidFill>
                  <a:schemeClr val="bg2">
                    <a:lumMod val="50000"/>
                  </a:schemeClr>
                </a:solidFill>
                <a:latin typeface="Source Sans Pro Light" charset="0"/>
                <a:ea typeface="Source Sans Pro Light" charset="0"/>
                <a:cs typeface="Source Sans Pro Light" charset="0"/>
              </a:rPr>
              <a:t>much higher than Arlo Pro 2, at $13.10. This can be attributed to several factors, but based on the data it resulted from a 78% higher CPM and and a notably low click-to-convert ratio of 5% </a:t>
            </a:r>
            <a:r>
              <a:rPr lang="en-US" sz="2400" dirty="0" smtClean="0">
                <a:solidFill>
                  <a:schemeClr val="bg2">
                    <a:lumMod val="50000"/>
                  </a:schemeClr>
                </a:solidFill>
                <a:latin typeface="Source Sans Pro Light" charset="0"/>
                <a:ea typeface="Source Sans Pro Light" charset="0"/>
                <a:cs typeface="Source Sans Pro Light" charset="0"/>
              </a:rPr>
              <a:t>(Campaign XX is </a:t>
            </a:r>
            <a:r>
              <a:rPr lang="en-US" sz="2400" dirty="0">
                <a:solidFill>
                  <a:schemeClr val="bg2">
                    <a:lumMod val="50000"/>
                  </a:schemeClr>
                </a:solidFill>
                <a:latin typeface="Source Sans Pro Light" charset="0"/>
                <a:ea typeface="Source Sans Pro Light" charset="0"/>
                <a:cs typeface="Source Sans Pro Light" charset="0"/>
              </a:rPr>
              <a:t>at 36%).</a:t>
            </a:r>
          </a:p>
          <a:p>
            <a:r>
              <a:rPr lang="en-US" sz="2400" dirty="0">
                <a:solidFill>
                  <a:schemeClr val="bg2">
                    <a:lumMod val="50000"/>
                  </a:schemeClr>
                </a:solidFill>
                <a:latin typeface="Source Sans Pro Light" charset="0"/>
                <a:ea typeface="Source Sans Pro Light" charset="0"/>
                <a:cs typeface="Source Sans Pro Light" charset="0"/>
              </a:rPr>
              <a:t>The Reach and Frequency campaign was launched later in May with the goal of increasing brand awareness for the Arlo Pro 2 product. During the duration of this campaign, we saw a 12% improvement on the main campaign’s CPM (compared to the weeks prior to launch), while retaining the CPC and </a:t>
            </a:r>
            <a:r>
              <a:rPr lang="en-US" sz="2400" dirty="0" smtClean="0">
                <a:solidFill>
                  <a:schemeClr val="bg2">
                    <a:lumMod val="50000"/>
                  </a:schemeClr>
                </a:solidFill>
                <a:latin typeface="Source Sans Pro Light" charset="0"/>
                <a:ea typeface="Source Sans Pro Light" charset="0"/>
                <a:cs typeface="Source Sans Pro Light" charset="0"/>
              </a:rPr>
              <a:t>CPA.</a:t>
            </a:r>
            <a:endParaRPr lang="en-US" sz="2400" dirty="0">
              <a:solidFill>
                <a:schemeClr val="bg2">
                  <a:lumMod val="50000"/>
                </a:schemeClr>
              </a:solidFill>
              <a:latin typeface="Source Sans Pro Light" charset="0"/>
              <a:ea typeface="Source Sans Pro Light" charset="0"/>
              <a:cs typeface="Source Sans Pro Light" charset="0"/>
            </a:endParaRPr>
          </a:p>
          <a:p>
            <a:r>
              <a:rPr lang="en-US" sz="2400" dirty="0">
                <a:solidFill>
                  <a:schemeClr val="bg2">
                    <a:lumMod val="50000"/>
                  </a:schemeClr>
                </a:solidFill>
                <a:latin typeface="Source Sans Pro Light" charset="0"/>
                <a:ea typeface="Source Sans Pro Light" charset="0"/>
                <a:cs typeface="Source Sans Pro Light" charset="0"/>
              </a:rPr>
              <a:t>Majority of the conversions have come in from the lookalike targeting segments at 86%, with the website ITP lookalike audience spending 35% of the budget for the quarter, at a relatively low </a:t>
            </a:r>
            <a:r>
              <a:rPr lang="en-US" sz="2400" dirty="0" smtClean="0">
                <a:solidFill>
                  <a:schemeClr val="bg2">
                    <a:lumMod val="50000"/>
                  </a:schemeClr>
                </a:solidFill>
                <a:latin typeface="Source Sans Pro Light" charset="0"/>
                <a:ea typeface="Source Sans Pro Light" charset="0"/>
                <a:cs typeface="Source Sans Pro Light" charset="0"/>
              </a:rPr>
              <a:t>CPA.</a:t>
            </a:r>
            <a:endParaRPr lang="en-US" sz="2400" dirty="0">
              <a:solidFill>
                <a:schemeClr val="bg2">
                  <a:lumMod val="50000"/>
                </a:schemeClr>
              </a:solidFill>
              <a:latin typeface="Source Sans Pro Light" charset="0"/>
              <a:ea typeface="Source Sans Pro Light" charset="0"/>
              <a:cs typeface="Source Sans Pro Light" charset="0"/>
            </a:endParaRPr>
          </a:p>
          <a:p>
            <a:endParaRPr lang="en-US" sz="2400" dirty="0">
              <a:solidFill>
                <a:schemeClr val="bg2">
                  <a:lumMod val="50000"/>
                </a:schemeClr>
              </a:solidFill>
              <a:latin typeface="Source Sans Pro Light" charset="0"/>
              <a:ea typeface="Source Sans Pro Light" charset="0"/>
              <a:cs typeface="Source Sans Pro Light" charset="0"/>
            </a:endParaRPr>
          </a:p>
          <a:p>
            <a:endParaRPr lang="en-US" sz="2400" dirty="0">
              <a:solidFill>
                <a:schemeClr val="accent2"/>
              </a:solidFill>
              <a:latin typeface="Source Sans Pro Light" charset="0"/>
              <a:ea typeface="Source Sans Pro Light" charset="0"/>
              <a:cs typeface="Source Sans Pro Light" charset="0"/>
            </a:endParaRPr>
          </a:p>
        </p:txBody>
      </p:sp>
      <p:sp>
        <p:nvSpPr>
          <p:cNvPr id="19" name="Rectangle 18"/>
          <p:cNvSpPr/>
          <p:nvPr/>
        </p:nvSpPr>
        <p:spPr>
          <a:xfrm>
            <a:off x="7006494" y="11425535"/>
            <a:ext cx="17006127" cy="1938992"/>
          </a:xfrm>
          <a:prstGeom prst="rect">
            <a:avLst/>
          </a:prstGeom>
        </p:spPr>
        <p:txBody>
          <a:bodyPr wrap="square" anchor="t">
            <a:spAutoFit/>
          </a:bodyPr>
          <a:lstStyle/>
          <a:p>
            <a:pPr marL="285750" indent="-285750" algn="l">
              <a:buFont typeface="Arial" charset="0"/>
              <a:buChar char="•"/>
            </a:pPr>
            <a:r>
              <a:rPr lang="en-US" sz="2400" dirty="0">
                <a:solidFill>
                  <a:schemeClr val="tx2">
                    <a:lumMod val="10000"/>
                  </a:schemeClr>
                </a:solidFill>
                <a:latin typeface="Source Sans Pro Light" charset="0"/>
                <a:ea typeface="Source Sans Pro Light" charset="0"/>
                <a:cs typeface="Source Sans Pro Light" charset="0"/>
              </a:rPr>
              <a:t>To improve the performance on the </a:t>
            </a:r>
            <a:r>
              <a:rPr lang="en-US" sz="2400" dirty="0" smtClean="0">
                <a:solidFill>
                  <a:schemeClr val="tx2">
                    <a:lumMod val="10000"/>
                  </a:schemeClr>
                </a:solidFill>
                <a:latin typeface="Source Sans Pro Light" charset="0"/>
                <a:ea typeface="Source Sans Pro Light" charset="0"/>
                <a:cs typeface="Source Sans Pro Light" charset="0"/>
              </a:rPr>
              <a:t>1</a:t>
            </a:r>
            <a:r>
              <a:rPr lang="en-US" sz="2400" baseline="30000" dirty="0" smtClean="0">
                <a:solidFill>
                  <a:schemeClr val="tx2">
                    <a:lumMod val="10000"/>
                  </a:schemeClr>
                </a:solidFill>
                <a:latin typeface="Source Sans Pro Light" charset="0"/>
                <a:ea typeface="Source Sans Pro Light" charset="0"/>
                <a:cs typeface="Source Sans Pro Light" charset="0"/>
              </a:rPr>
              <a:t>st</a:t>
            </a:r>
            <a:r>
              <a:rPr lang="en-US" sz="2400" dirty="0" smtClean="0">
                <a:solidFill>
                  <a:schemeClr val="tx2">
                    <a:lumMod val="10000"/>
                  </a:schemeClr>
                </a:solidFill>
                <a:latin typeface="Source Sans Pro Light" charset="0"/>
                <a:ea typeface="Source Sans Pro Light" charset="0"/>
                <a:cs typeface="Source Sans Pro Light" charset="0"/>
              </a:rPr>
              <a:t> campaign</a:t>
            </a:r>
            <a:r>
              <a:rPr lang="en-US" sz="2400" dirty="0">
                <a:solidFill>
                  <a:schemeClr val="tx2">
                    <a:lumMod val="10000"/>
                  </a:schemeClr>
                </a:solidFill>
                <a:latin typeface="Source Sans Pro Light" charset="0"/>
                <a:ea typeface="Source Sans Pro Light" charset="0"/>
                <a:cs typeface="Source Sans Pro Light" charset="0"/>
              </a:rPr>
              <a:t>, we must create solutions for each possible factor that may have contributed. We’ll be looking further on additional audiences to lower CPM and increase click through rate, but we’ll still need to drive users to a proper landing page (quick loading time, cohesive content to conversion, correct tracking).</a:t>
            </a:r>
          </a:p>
          <a:p>
            <a:pPr marL="285750" indent="-285750" algn="l">
              <a:buFont typeface="Arial" charset="0"/>
              <a:buChar char="•"/>
            </a:pPr>
            <a:r>
              <a:rPr lang="en-US" sz="2400" dirty="0">
                <a:solidFill>
                  <a:schemeClr val="tx2">
                    <a:lumMod val="10000"/>
                  </a:schemeClr>
                </a:solidFill>
                <a:latin typeface="Source Sans Pro Light" charset="0"/>
                <a:ea typeface="Source Sans Pro Light" charset="0"/>
                <a:cs typeface="Source Sans Pro Light" charset="0"/>
              </a:rPr>
              <a:t>With the Opt-In lookalike audience having the best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for the quarter ($1.45), we’d recommend updating the base email list to improve the accuracy of the generated lookalike segment.</a:t>
            </a:r>
          </a:p>
        </p:txBody>
      </p:sp>
      <p:sp>
        <p:nvSpPr>
          <p:cNvPr id="17" name="Rectangle 16"/>
          <p:cNvSpPr/>
          <p:nvPr/>
        </p:nvSpPr>
        <p:spPr>
          <a:xfrm>
            <a:off x="275659" y="2895600"/>
            <a:ext cx="5445530" cy="1415772"/>
          </a:xfrm>
          <a:prstGeom prst="rect">
            <a:avLst/>
          </a:prstGeom>
        </p:spPr>
        <p:txBody>
          <a:bodyPr wrap="none">
            <a:spAutoFit/>
          </a:bodyPr>
          <a:lstStyle/>
          <a:p>
            <a:pPr algn="l"/>
            <a:r>
              <a:rPr lang="en-AU" sz="2400" b="1" dirty="0">
                <a:solidFill>
                  <a:schemeClr val="tx2">
                    <a:lumMod val="10000"/>
                  </a:schemeClr>
                </a:solidFill>
                <a:latin typeface="Source Sans Pro Semibold" charset="0"/>
                <a:ea typeface="Source Sans Pro Semibold" charset="0"/>
                <a:cs typeface="Source Sans Pro Semibold" charset="0"/>
              </a:rPr>
              <a:t>PERFORMANCE TRENDING</a:t>
            </a:r>
          </a:p>
          <a:p>
            <a:pPr algn="l"/>
            <a:r>
              <a:rPr lang="en-AU" sz="6200" dirty="0" smtClean="0">
                <a:solidFill>
                  <a:schemeClr val="bg2">
                    <a:lumMod val="50000"/>
                  </a:schemeClr>
                </a:solidFill>
                <a:latin typeface="Source Sans Pro Light" charset="0"/>
                <a:ea typeface="Source Sans Pro Light" charset="0"/>
                <a:cs typeface="Source Sans Pro Light" charset="0"/>
              </a:rPr>
              <a:t>&lt;Campaign 1&gt;</a:t>
            </a:r>
            <a:endParaRPr lang="en-US" sz="6200" dirty="0">
              <a:solidFill>
                <a:schemeClr val="bg2">
                  <a:lumMod val="50000"/>
                </a:schemeClr>
              </a:solidFill>
              <a:latin typeface="Source Sans Pro Light" charset="0"/>
              <a:ea typeface="Source Sans Pro Light" charset="0"/>
              <a:cs typeface="Source Sans Pro Light" charset="0"/>
            </a:endParaRPr>
          </a:p>
        </p:txBody>
      </p:sp>
      <p:sp>
        <p:nvSpPr>
          <p:cNvPr id="20" name="Shape 213"/>
          <p:cNvSpPr/>
          <p:nvPr/>
        </p:nvSpPr>
        <p:spPr>
          <a:xfrm>
            <a:off x="5466830" y="5831768"/>
            <a:ext cx="2795638" cy="47192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marL="1543050" indent="-171450" defTabSz="457200">
              <a:defRPr sz="2200" b="1" spc="0">
                <a:latin typeface="Helvetica"/>
                <a:ea typeface="Helvetica"/>
                <a:cs typeface="Helvetica"/>
                <a:sym typeface="Helvetica"/>
              </a:defRPr>
            </a:lvl1pPr>
          </a:lstStyle>
          <a:p>
            <a:r>
              <a:rPr sz="2400" dirty="0">
                <a:solidFill>
                  <a:schemeClr val="bg2">
                    <a:lumMod val="50000"/>
                  </a:schemeClr>
                </a:solidFill>
                <a:latin typeface="Source Sans Pro Semibold" charset="0"/>
                <a:ea typeface="Source Sans Pro Semibold" charset="0"/>
                <a:cs typeface="Source Sans Pro Semibold" charset="0"/>
              </a:rPr>
              <a:t>INSIGHTS</a:t>
            </a:r>
          </a:p>
        </p:txBody>
      </p:sp>
      <p:sp>
        <p:nvSpPr>
          <p:cNvPr id="21" name="Shape 215"/>
          <p:cNvSpPr/>
          <p:nvPr/>
        </p:nvSpPr>
        <p:spPr>
          <a:xfrm>
            <a:off x="5381911" y="10800462"/>
            <a:ext cx="4676489" cy="47192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marL="1543050" indent="-171450" defTabSz="457200">
              <a:defRPr sz="2200" b="1" spc="0">
                <a:latin typeface="Helvetica"/>
                <a:ea typeface="Helvetica"/>
                <a:cs typeface="Helvetica"/>
                <a:sym typeface="Helvetica"/>
              </a:defRPr>
            </a:lvl1pPr>
          </a:lstStyle>
          <a:p>
            <a:r>
              <a:rPr sz="2400" dirty="0">
                <a:solidFill>
                  <a:schemeClr val="bg2">
                    <a:lumMod val="50000"/>
                  </a:schemeClr>
                </a:solidFill>
                <a:latin typeface="Source Sans Pro Semibold" charset="0"/>
                <a:ea typeface="Source Sans Pro Semibold" charset="0"/>
                <a:cs typeface="Source Sans Pro Semibold" charset="0"/>
              </a:rPr>
              <a:t>RECOMMENDATIONS</a:t>
            </a:r>
          </a:p>
        </p:txBody>
      </p:sp>
      <p:pic>
        <p:nvPicPr>
          <p:cNvPr id="3" name="Picture 2">
            <a:extLst>
              <a:ext uri="{FF2B5EF4-FFF2-40B4-BE49-F238E27FC236}">
                <a16:creationId xmlns:a16="http://schemas.microsoft.com/office/drawing/2014/main" id="{E596D8B0-D674-4031-9A0D-6A4BE1820DBA}"/>
              </a:ext>
            </a:extLst>
          </p:cNvPr>
          <p:cNvPicPr>
            <a:picLocks noChangeAspect="1"/>
          </p:cNvPicPr>
          <p:nvPr/>
        </p:nvPicPr>
        <p:blipFill>
          <a:blip r:embed="rId3"/>
          <a:stretch>
            <a:fillRect/>
          </a:stretch>
        </p:blipFill>
        <p:spPr>
          <a:xfrm>
            <a:off x="9083016" y="787502"/>
            <a:ext cx="12853081" cy="5280228"/>
          </a:xfrm>
          <a:prstGeom prst="rect">
            <a:avLst/>
          </a:prstGeom>
        </p:spPr>
      </p:pic>
    </p:spTree>
    <p:extLst>
      <p:ext uri="{BB962C8B-B14F-4D97-AF65-F5344CB8AC3E}">
        <p14:creationId xmlns:p14="http://schemas.microsoft.com/office/powerpoint/2010/main" val="1674476904"/>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208">
            <a:extLst>
              <a:ext uri="{FF2B5EF4-FFF2-40B4-BE49-F238E27FC236}">
                <a16:creationId xmlns:a16="http://schemas.microsoft.com/office/drawing/2014/main" id="{2EA7329E-81BF-8C4D-BB13-34E7B1FFC9A3}"/>
              </a:ext>
            </a:extLst>
          </p:cNvPr>
          <p:cNvSpPr/>
          <p:nvPr/>
        </p:nvSpPr>
        <p:spPr>
          <a:xfrm>
            <a:off x="-7620" y="0"/>
            <a:ext cx="7331285" cy="13716000"/>
          </a:xfrm>
          <a:prstGeom prst="rect">
            <a:avLst/>
          </a:prstGeom>
          <a:solidFill>
            <a:schemeClr val="tx1">
              <a:lumMod val="95000"/>
            </a:schemeClr>
          </a:solidFill>
          <a:ln w="12700">
            <a:miter lim="400000"/>
          </a:ln>
        </p:spPr>
        <p:txBody>
          <a:bodyPr lIns="50800" tIns="50800" rIns="50800" bIns="50800" anchor="ctr"/>
          <a:lstStyle/>
          <a:p>
            <a:pPr>
              <a:defRPr sz="3200" spc="0">
                <a:latin typeface="Helvetica Light"/>
                <a:ea typeface="Helvetica Light"/>
                <a:cs typeface="Helvetica Light"/>
                <a:sym typeface="Helvetica Light"/>
              </a:defRPr>
            </a:pPr>
            <a:endParaRPr/>
          </a:p>
        </p:txBody>
      </p:sp>
      <p:cxnSp>
        <p:nvCxnSpPr>
          <p:cNvPr id="31" name="Straight Connector 30"/>
          <p:cNvCxnSpPr/>
          <p:nvPr/>
        </p:nvCxnSpPr>
        <p:spPr>
          <a:xfrm flipV="1">
            <a:off x="11386830" y="7057520"/>
            <a:ext cx="12192000" cy="1"/>
          </a:xfrm>
          <a:prstGeom prst="line">
            <a:avLst/>
          </a:prstGeom>
          <a:noFill/>
          <a:ln w="31750" cap="flat">
            <a:solidFill>
              <a:schemeClr val="bg2"/>
            </a:solidFill>
            <a:prstDash val="dash"/>
            <a:miter lim="400000"/>
          </a:ln>
          <a:effectLst/>
          <a:sp3d/>
        </p:spPr>
        <p:style>
          <a:lnRef idx="0">
            <a:scrgbClr r="0" g="0" b="0"/>
          </a:lnRef>
          <a:fillRef idx="0">
            <a:scrgbClr r="0" g="0" b="0"/>
          </a:fillRef>
          <a:effectRef idx="0">
            <a:scrgbClr r="0" g="0" b="0"/>
          </a:effectRef>
          <a:fontRef idx="none"/>
        </p:style>
      </p:cxnSp>
      <p:sp>
        <p:nvSpPr>
          <p:cNvPr id="5" name="Rectangle 4"/>
          <p:cNvSpPr/>
          <p:nvPr/>
        </p:nvSpPr>
        <p:spPr>
          <a:xfrm>
            <a:off x="10120891" y="3712599"/>
            <a:ext cx="984500" cy="523220"/>
          </a:xfrm>
          <a:prstGeom prst="rect">
            <a:avLst/>
          </a:prstGeom>
        </p:spPr>
        <p:txBody>
          <a:bodyPr wrap="none">
            <a:spAutoFit/>
          </a:bodyPr>
          <a:lstStyle/>
          <a:p>
            <a:r>
              <a:rPr lang="en-US">
                <a:solidFill>
                  <a:schemeClr val="bg2"/>
                </a:solidFill>
                <a:latin typeface="Source Sans Pro" charset="0"/>
                <a:ea typeface="Source Sans Pro" charset="0"/>
                <a:cs typeface="Source Sans Pro" charset="0"/>
              </a:rPr>
              <a:t>BEST</a:t>
            </a:r>
            <a:endParaRPr lang="en-US" dirty="0">
              <a:solidFill>
                <a:schemeClr val="bg2"/>
              </a:solidFill>
              <a:latin typeface="Source Sans Pro" charset="0"/>
              <a:ea typeface="Source Sans Pro" charset="0"/>
              <a:cs typeface="Source Sans Pro" charset="0"/>
            </a:endParaRPr>
          </a:p>
        </p:txBody>
      </p:sp>
      <p:sp>
        <p:nvSpPr>
          <p:cNvPr id="35" name="Rectangle 34"/>
          <p:cNvSpPr/>
          <p:nvPr/>
        </p:nvSpPr>
        <p:spPr>
          <a:xfrm>
            <a:off x="9754595" y="10287000"/>
            <a:ext cx="1672188" cy="523220"/>
          </a:xfrm>
          <a:prstGeom prst="rect">
            <a:avLst/>
          </a:prstGeom>
        </p:spPr>
        <p:txBody>
          <a:bodyPr wrap="square">
            <a:spAutoFit/>
          </a:bodyPr>
          <a:lstStyle/>
          <a:p>
            <a:r>
              <a:rPr lang="en-US" dirty="0">
                <a:solidFill>
                  <a:schemeClr val="bg2"/>
                </a:solidFill>
                <a:latin typeface="Source Sans Pro" charset="0"/>
                <a:ea typeface="Source Sans Pro" charset="0"/>
                <a:cs typeface="Source Sans Pro" charset="0"/>
              </a:rPr>
              <a:t>WORST</a:t>
            </a:r>
          </a:p>
        </p:txBody>
      </p:sp>
      <p:sp>
        <p:nvSpPr>
          <p:cNvPr id="17" name="Rectangle 16"/>
          <p:cNvSpPr/>
          <p:nvPr/>
        </p:nvSpPr>
        <p:spPr>
          <a:xfrm>
            <a:off x="607224" y="660737"/>
            <a:ext cx="6045822" cy="1015663"/>
          </a:xfrm>
          <a:prstGeom prst="rect">
            <a:avLst/>
          </a:prstGeom>
        </p:spPr>
        <p:txBody>
          <a:bodyPr wrap="none">
            <a:spAutoFit/>
          </a:bodyPr>
          <a:lstStyle/>
          <a:p>
            <a:pPr algn="l">
              <a:spcBef>
                <a:spcPts val="400"/>
              </a:spcBef>
              <a:defRPr sz="5400" b="1" cap="all" spc="53">
                <a:latin typeface="+mn-lt"/>
                <a:ea typeface="+mn-ea"/>
                <a:cs typeface="+mn-cs"/>
                <a:sym typeface="Helvetica"/>
              </a:defRPr>
            </a:pPr>
            <a:r>
              <a:rPr lang="en-US" sz="6000" cap="all" spc="53" dirty="0">
                <a:solidFill>
                  <a:schemeClr val="tx2">
                    <a:lumMod val="25000"/>
                  </a:schemeClr>
                </a:solidFill>
                <a:latin typeface="Source Sans Pro Light" charset="0"/>
                <a:ea typeface="Source Sans Pro Light" charset="0"/>
                <a:cs typeface="Source Sans Pro Light" charset="0"/>
                <a:sym typeface="Helvetica"/>
              </a:rPr>
              <a:t>TOP PERFORMERS</a:t>
            </a:r>
          </a:p>
        </p:txBody>
      </p:sp>
      <p:sp>
        <p:nvSpPr>
          <p:cNvPr id="18" name="TextBox 17"/>
          <p:cNvSpPr txBox="1"/>
          <p:nvPr/>
        </p:nvSpPr>
        <p:spPr>
          <a:xfrm>
            <a:off x="607224" y="319174"/>
            <a:ext cx="671777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2800" b="1" u="none" strike="noStrike" cap="none" spc="28" normalizeH="0" dirty="0">
                <a:ln>
                  <a:noFill/>
                </a:ln>
                <a:solidFill>
                  <a:schemeClr val="tx2">
                    <a:lumMod val="25000"/>
                  </a:schemeClr>
                </a:solidFill>
                <a:effectLst/>
                <a:uFillTx/>
                <a:latin typeface="Source Sans Pro Semibold" charset="0"/>
                <a:ea typeface="Source Sans Pro Semibold" charset="0"/>
                <a:cs typeface="Source Sans Pro Semibold" charset="0"/>
                <a:sym typeface="Source Sans Pro"/>
              </a:rPr>
              <a:t>SOCIAL</a:t>
            </a:r>
            <a:endParaRPr kumimoji="0" lang="en-US" sz="2800" b="1" u="none" strike="noStrike" cap="none" spc="28" normalizeH="0" baseline="0" dirty="0">
              <a:ln>
                <a:noFill/>
              </a:ln>
              <a:solidFill>
                <a:schemeClr val="tx2">
                  <a:lumMod val="25000"/>
                </a:schemeClr>
              </a:solidFill>
              <a:effectLst/>
              <a:uFillTx/>
              <a:latin typeface="Source Sans Pro Semibold" charset="0"/>
              <a:ea typeface="Source Sans Pro Semibold" charset="0"/>
              <a:cs typeface="Source Sans Pro Semibold" charset="0"/>
              <a:sym typeface="Source Sans Pro"/>
            </a:endParaRPr>
          </a:p>
        </p:txBody>
      </p:sp>
      <p:sp>
        <p:nvSpPr>
          <p:cNvPr id="15" name="Shape 67">
            <a:extLst>
              <a:ext uri="{FF2B5EF4-FFF2-40B4-BE49-F238E27FC236}">
                <a16:creationId xmlns:a16="http://schemas.microsoft.com/office/drawing/2014/main" id="{0E923824-D7FF-5340-B627-9CF245AA6227}"/>
              </a:ext>
            </a:extLst>
          </p:cNvPr>
          <p:cNvSpPr/>
          <p:nvPr/>
        </p:nvSpPr>
        <p:spPr>
          <a:xfrm>
            <a:off x="1082425" y="1724989"/>
            <a:ext cx="6638137" cy="11623247"/>
          </a:xfrm>
          <a:prstGeom prst="rect">
            <a:avLst/>
          </a:prstGeom>
          <a:ln w="12700">
            <a:miter lim="400000"/>
          </a:ln>
          <a:extLst>
            <a:ext uri="{C572A759-6A51-4108-AA02-DFA0A04FC94B}">
              <ma14:wrappingTextBoxFlag xmlns:ma14="http://schemas.microsoft.com/office/mac/drawingml/2011/main" xmlns="" val="1"/>
            </a:ext>
          </a:extLst>
        </p:spPr>
        <p:txBody>
          <a:bodyPr lIns="36608" tIns="36608" rIns="36608" bIns="36608" anchor="t">
            <a:spAutoFit/>
          </a:bodyPr>
          <a:lstStyle/>
          <a:p>
            <a:pPr algn="l">
              <a:lnSpc>
                <a:spcPct val="150000"/>
              </a:lnSpc>
            </a:pPr>
            <a:r>
              <a:rPr lang="en-US" sz="1900" b="1" dirty="0">
                <a:solidFill>
                  <a:schemeClr val="tx2">
                    <a:lumMod val="25000"/>
                  </a:schemeClr>
                </a:solidFill>
                <a:latin typeface="Source Sans Pro" charset="0"/>
                <a:ea typeface="Source Sans Pro" charset="0"/>
                <a:cs typeface="Source Sans Pro" charset="0"/>
              </a:rPr>
              <a:t>Text:</a:t>
            </a:r>
            <a:r>
              <a:rPr lang="en-US" sz="1900" dirty="0">
                <a:solidFill>
                  <a:schemeClr val="tx2">
                    <a:lumMod val="25000"/>
                  </a:schemeClr>
                </a:solidFill>
                <a:latin typeface="Source Sans Pro" charset="0"/>
                <a:ea typeface="Source Sans Pro" charset="0"/>
                <a:cs typeface="Source Sans Pro" charset="0"/>
              </a:rPr>
              <a:t> Alexa Integration</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Title: </a:t>
            </a:r>
            <a:r>
              <a:rPr lang="en-US" sz="1900" dirty="0">
                <a:solidFill>
                  <a:schemeClr val="tx2">
                    <a:lumMod val="25000"/>
                  </a:schemeClr>
                </a:solidFill>
                <a:latin typeface="Source Sans Pro" charset="0"/>
                <a:ea typeface="Source Sans Pro" charset="0"/>
                <a:cs typeface="Source Sans Pro" charset="0"/>
              </a:rPr>
              <a:t> Full HD Resolution</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Description:</a:t>
            </a:r>
            <a:r>
              <a:rPr lang="en-US" sz="1900" dirty="0">
                <a:solidFill>
                  <a:schemeClr val="tx2">
                    <a:lumMod val="25000"/>
                  </a:schemeClr>
                </a:solidFill>
                <a:latin typeface="Source Sans Pro" charset="0"/>
                <a:ea typeface="Source Sans Pro" charset="0"/>
                <a:cs typeface="Source Sans Pro" charset="0"/>
              </a:rPr>
              <a:t>  Security</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Use Case: </a:t>
            </a:r>
            <a:r>
              <a:rPr lang="en-US" sz="1900" dirty="0">
                <a:solidFill>
                  <a:schemeClr val="tx2">
                    <a:lumMod val="25000"/>
                  </a:schemeClr>
                </a:solidFill>
                <a:latin typeface="Source Sans Pro" charset="0"/>
                <a:ea typeface="Source Sans Pro" charset="0"/>
                <a:cs typeface="Source Sans Pro" charset="0"/>
              </a:rPr>
              <a:t>Alexa Integration</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Animation:</a:t>
            </a:r>
            <a:r>
              <a:rPr lang="en-US" sz="1900" dirty="0">
                <a:solidFill>
                  <a:schemeClr val="tx2">
                    <a:lumMod val="25000"/>
                  </a:schemeClr>
                </a:solidFill>
                <a:latin typeface="Source Sans Pro" charset="0"/>
                <a:ea typeface="Source Sans Pro" charset="0"/>
                <a:cs typeface="Source Sans Pro" charset="0"/>
              </a:rPr>
              <a:t> Animation</a:t>
            </a:r>
          </a:p>
          <a:p>
            <a:pPr algn="l" defTabSz="821531">
              <a:defRPr b="1" spc="0">
                <a:solidFill>
                  <a:srgbClr val="53585F"/>
                </a:solidFill>
                <a:latin typeface="Helvetica"/>
                <a:ea typeface="Helvetica"/>
                <a:cs typeface="Helvetica"/>
                <a:sym typeface="Helvetica"/>
              </a:defRPr>
            </a:pPr>
            <a:endParaRPr lang="en-PH"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Gender:</a:t>
            </a:r>
          </a:p>
          <a:p>
            <a:pPr marL="662025" lvl="2" indent="-204825" algn="l" defTabSz="821531">
              <a:buSzPct val="88000"/>
              <a:buChar char="•"/>
              <a:defRPr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Male: 80%</a:t>
            </a:r>
          </a:p>
          <a:p>
            <a:pPr marL="662025" lvl="2" indent="-204825" algn="l" defTabSz="821531">
              <a:buSzPct val="88000"/>
              <a:buChar char="•"/>
              <a:defRPr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Female: 20%</a:t>
            </a:r>
          </a:p>
          <a:p>
            <a:pPr algn="l" defTabSz="821531">
              <a:defRPr b="1" spc="0">
                <a:solidFill>
                  <a:srgbClr val="53585F"/>
                </a:solidFill>
                <a:latin typeface="Helvetica"/>
                <a:ea typeface="Helvetica"/>
                <a:cs typeface="Helvetica"/>
                <a:sym typeface="Helvetica"/>
              </a:defRPr>
            </a:pPr>
            <a:endParaRPr lang="en-US"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AGE</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25-34: 12%</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35-44: 19%</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45-54: 25%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55-64: 25%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65+: 19%</a:t>
            </a:r>
          </a:p>
          <a:p>
            <a:pPr algn="l" defTabSz="821531">
              <a:defRPr spc="0">
                <a:solidFill>
                  <a:srgbClr val="53585F"/>
                </a:solidFill>
                <a:latin typeface="Helvetica"/>
                <a:ea typeface="Helvetica"/>
                <a:cs typeface="Helvetica"/>
                <a:sym typeface="Helvetica"/>
              </a:defRPr>
            </a:pPr>
            <a:endParaRPr lang="en-PH"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Operating System:</a:t>
            </a:r>
          </a:p>
          <a:p>
            <a:pPr marL="662025" lvl="2" indent="-204825" algn="l" defTabSz="821531">
              <a:buSzPct val="88000"/>
              <a:buChar char="•"/>
              <a:defRPr spc="0">
                <a:solidFill>
                  <a:srgbClr val="53585F"/>
                </a:solidFill>
                <a:latin typeface="Helvetica"/>
                <a:ea typeface="Helvetica"/>
                <a:cs typeface="Helvetica"/>
                <a:sym typeface="Helvetica"/>
              </a:defRPr>
            </a:pPr>
            <a:r>
              <a:rPr lang="sv-SE" sz="1900" dirty="0">
                <a:latin typeface="Source Sans Pro" charset="0"/>
                <a:ea typeface="Source Sans Pro" charset="0"/>
                <a:cs typeface="Source Sans Pro" charset="0"/>
              </a:rPr>
              <a:t>iOS: 55%</a:t>
            </a:r>
          </a:p>
          <a:p>
            <a:pPr marL="662025" lvl="2" indent="-204825" algn="l" defTabSz="821531">
              <a:buSzPct val="88000"/>
              <a:buChar char="•"/>
              <a:defRPr spc="0">
                <a:solidFill>
                  <a:srgbClr val="53585F"/>
                </a:solidFill>
                <a:latin typeface="Helvetica"/>
                <a:ea typeface="Helvetica"/>
                <a:cs typeface="Helvetica"/>
                <a:sym typeface="Helvetica"/>
              </a:defRPr>
            </a:pPr>
            <a:r>
              <a:rPr lang="sv-SE" sz="1900" dirty="0">
                <a:latin typeface="Source Sans Pro" charset="0"/>
                <a:ea typeface="Source Sans Pro" charset="0"/>
                <a:cs typeface="Source Sans Pro" charset="0"/>
              </a:rPr>
              <a:t>Android: 33%</a:t>
            </a:r>
          </a:p>
          <a:p>
            <a:pPr marL="662025" lvl="2" indent="-204825" algn="l" defTabSz="821531">
              <a:buSzPct val="88000"/>
              <a:buChar char="•"/>
              <a:defRPr spc="0">
                <a:solidFill>
                  <a:srgbClr val="53585F"/>
                </a:solidFill>
                <a:latin typeface="Helvetica"/>
                <a:ea typeface="Helvetica"/>
                <a:cs typeface="Helvetica"/>
                <a:sym typeface="Helvetica"/>
              </a:defRPr>
            </a:pPr>
            <a:r>
              <a:rPr lang="sv-SE" sz="1900" dirty="0">
                <a:latin typeface="Source Sans Pro" charset="0"/>
                <a:ea typeface="Source Sans Pro" charset="0"/>
                <a:cs typeface="Source Sans Pro" charset="0"/>
              </a:rPr>
              <a:t>Desktop: 12%</a:t>
            </a:r>
          </a:p>
          <a:p>
            <a:pPr algn="l" defTabSz="821531">
              <a:defRPr spc="0">
                <a:solidFill>
                  <a:srgbClr val="53585F"/>
                </a:solidFill>
                <a:latin typeface="Helvetica"/>
                <a:ea typeface="Helvetica"/>
                <a:cs typeface="Helvetica"/>
                <a:sym typeface="Helvetica"/>
              </a:defRPr>
            </a:pPr>
            <a:endParaRPr lang="en-US"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Top 5 Regions:</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Florida: 9%</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Texas: 8%</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California: 8%</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New York: 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Pennsylvania: 4%</a:t>
            </a:r>
          </a:p>
          <a:p>
            <a:pPr marL="662025" lvl="2" indent="-204825" algn="l" defTabSz="821531">
              <a:buSzPct val="88000"/>
              <a:buChar char="•"/>
              <a:defRPr spc="0">
                <a:solidFill>
                  <a:srgbClr val="53585F"/>
                </a:solidFill>
                <a:latin typeface="Helvetica"/>
                <a:ea typeface="Helvetica"/>
                <a:cs typeface="Helvetica"/>
                <a:sym typeface="Helvetica"/>
              </a:defRPr>
            </a:pPr>
            <a:endParaRPr lang="sv-SE"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Day of Week:</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Sunday: 15%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Monday: 13%</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Tuesday: 15%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Wednesday: 15%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Thursday: 13%</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Friday: 13%</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Saturday: 15%</a:t>
            </a:r>
          </a:p>
        </p:txBody>
      </p:sp>
      <p:sp>
        <p:nvSpPr>
          <p:cNvPr id="16" name="Shape 68">
            <a:extLst>
              <a:ext uri="{FF2B5EF4-FFF2-40B4-BE49-F238E27FC236}">
                <a16:creationId xmlns:a16="http://schemas.microsoft.com/office/drawing/2014/main" id="{F71E1137-E50E-094D-836A-66F98268A108}"/>
              </a:ext>
            </a:extLst>
          </p:cNvPr>
          <p:cNvSpPr/>
          <p:nvPr/>
        </p:nvSpPr>
        <p:spPr>
          <a:xfrm>
            <a:off x="18745200" y="1238285"/>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smtClean="0">
                <a:solidFill>
                  <a:schemeClr val="bg2"/>
                </a:solidFill>
                <a:latin typeface="Source Sans Pro" charset="0"/>
                <a:ea typeface="Source Sans Pro" charset="0"/>
                <a:cs typeface="Source Sans Pro" charset="0"/>
              </a:rPr>
              <a:t>CPA: </a:t>
            </a:r>
            <a:r>
              <a:rPr lang="en-US" dirty="0">
                <a:solidFill>
                  <a:schemeClr val="bg2"/>
                </a:solidFill>
                <a:latin typeface="Source Sans Pro" charset="0"/>
                <a:ea typeface="Source Sans Pro" charset="0"/>
                <a:cs typeface="Source Sans Pro" charset="0"/>
              </a:rPr>
              <a:t>$1.28</a:t>
            </a:r>
            <a:endParaRPr b="1" dirty="0">
              <a:solidFill>
                <a:schemeClr val="bg2"/>
              </a:solidFill>
              <a:latin typeface="Source Sans Pro" charset="0"/>
              <a:ea typeface="Source Sans Pro" charset="0"/>
              <a:cs typeface="Source Sans Pro" charset="0"/>
              <a:sym typeface="Helvetica"/>
            </a:endParaRPr>
          </a:p>
        </p:txBody>
      </p:sp>
      <p:sp>
        <p:nvSpPr>
          <p:cNvPr id="24" name="Shape 68">
            <a:extLst>
              <a:ext uri="{FF2B5EF4-FFF2-40B4-BE49-F238E27FC236}">
                <a16:creationId xmlns:a16="http://schemas.microsoft.com/office/drawing/2014/main" id="{EA076132-50B1-CC4C-94FD-65FC5F0E5538}"/>
              </a:ext>
            </a:extLst>
          </p:cNvPr>
          <p:cNvSpPr/>
          <p:nvPr/>
        </p:nvSpPr>
        <p:spPr>
          <a:xfrm>
            <a:off x="12906410" y="1185594"/>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a:solidFill>
                  <a:schemeClr val="bg2"/>
                </a:solidFill>
                <a:latin typeface="Source Sans Pro" charset="0"/>
                <a:ea typeface="Source Sans Pro" charset="0"/>
                <a:cs typeface="Source Sans Pro" charset="0"/>
              </a:rPr>
              <a:t>CPC: $0.29</a:t>
            </a:r>
            <a:endParaRPr b="1" dirty="0">
              <a:solidFill>
                <a:schemeClr val="bg2"/>
              </a:solidFill>
              <a:latin typeface="Source Sans Pro" charset="0"/>
              <a:ea typeface="Source Sans Pro" charset="0"/>
              <a:cs typeface="Source Sans Pro" charset="0"/>
              <a:sym typeface="Helvetica"/>
            </a:endParaRPr>
          </a:p>
        </p:txBody>
      </p:sp>
      <p:sp>
        <p:nvSpPr>
          <p:cNvPr id="25" name="Shape 68">
            <a:extLst>
              <a:ext uri="{FF2B5EF4-FFF2-40B4-BE49-F238E27FC236}">
                <a16:creationId xmlns:a16="http://schemas.microsoft.com/office/drawing/2014/main" id="{027EDF19-70BD-4B47-9102-28EE77ED3AC8}"/>
              </a:ext>
            </a:extLst>
          </p:cNvPr>
          <p:cNvSpPr/>
          <p:nvPr/>
        </p:nvSpPr>
        <p:spPr>
          <a:xfrm>
            <a:off x="18986515" y="7472422"/>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smtClean="0">
                <a:solidFill>
                  <a:schemeClr val="bg2"/>
                </a:solidFill>
                <a:latin typeface="Source Sans Pro" charset="0"/>
                <a:ea typeface="Source Sans Pro" charset="0"/>
                <a:cs typeface="Source Sans Pro" charset="0"/>
              </a:rPr>
              <a:t>CPA: </a:t>
            </a:r>
            <a:r>
              <a:rPr lang="en-US" dirty="0">
                <a:solidFill>
                  <a:schemeClr val="bg2"/>
                </a:solidFill>
                <a:latin typeface="Source Sans Pro" charset="0"/>
                <a:ea typeface="Source Sans Pro" charset="0"/>
                <a:cs typeface="Source Sans Pro" charset="0"/>
              </a:rPr>
              <a:t>$27.38</a:t>
            </a:r>
            <a:endParaRPr b="1" dirty="0">
              <a:solidFill>
                <a:schemeClr val="bg2"/>
              </a:solidFill>
              <a:latin typeface="Source Sans Pro" charset="0"/>
              <a:ea typeface="Source Sans Pro" charset="0"/>
              <a:cs typeface="Source Sans Pro" charset="0"/>
              <a:sym typeface="Helvetica"/>
            </a:endParaRPr>
          </a:p>
        </p:txBody>
      </p:sp>
      <p:sp>
        <p:nvSpPr>
          <p:cNvPr id="26" name="Shape 68">
            <a:extLst>
              <a:ext uri="{FF2B5EF4-FFF2-40B4-BE49-F238E27FC236}">
                <a16:creationId xmlns:a16="http://schemas.microsoft.com/office/drawing/2014/main" id="{DC70F771-F577-0B46-89B3-D7B838BCC71A}"/>
              </a:ext>
            </a:extLst>
          </p:cNvPr>
          <p:cNvSpPr/>
          <p:nvPr/>
        </p:nvSpPr>
        <p:spPr>
          <a:xfrm>
            <a:off x="12906410" y="7453521"/>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a:solidFill>
                  <a:schemeClr val="bg2"/>
                </a:solidFill>
                <a:latin typeface="Source Sans Pro" charset="0"/>
                <a:ea typeface="Source Sans Pro" charset="0"/>
                <a:cs typeface="Source Sans Pro" charset="0"/>
              </a:rPr>
              <a:t>CPC: $4.98</a:t>
            </a:r>
            <a:endParaRPr b="1" dirty="0">
              <a:solidFill>
                <a:schemeClr val="bg2"/>
              </a:solidFill>
              <a:latin typeface="Source Sans Pro" charset="0"/>
              <a:ea typeface="Source Sans Pro" charset="0"/>
              <a:cs typeface="Source Sans Pro" charset="0"/>
              <a:sym typeface="Helvetica"/>
            </a:endParaRPr>
          </a:p>
        </p:txBody>
      </p:sp>
    </p:spTree>
    <p:extLst>
      <p:ext uri="{BB962C8B-B14F-4D97-AF65-F5344CB8AC3E}">
        <p14:creationId xmlns:p14="http://schemas.microsoft.com/office/powerpoint/2010/main" val="1973770150"/>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208"/>
          <p:cNvSpPr/>
          <p:nvPr/>
        </p:nvSpPr>
        <p:spPr>
          <a:xfrm>
            <a:off x="-7620" y="0"/>
            <a:ext cx="7331285" cy="13716000"/>
          </a:xfrm>
          <a:prstGeom prst="rect">
            <a:avLst/>
          </a:prstGeom>
          <a:solidFill>
            <a:schemeClr val="tx1">
              <a:lumMod val="95000"/>
            </a:schemeClr>
          </a:solidFill>
          <a:ln w="12700">
            <a:miter lim="400000"/>
          </a:ln>
        </p:spPr>
        <p:txBody>
          <a:bodyPr lIns="50800" tIns="50800" rIns="50800" bIns="50800" anchor="ctr"/>
          <a:lstStyle/>
          <a:p>
            <a:pPr>
              <a:defRPr sz="3200" spc="0">
                <a:latin typeface="Helvetica Light"/>
                <a:ea typeface="Helvetica Light"/>
                <a:cs typeface="Helvetica Light"/>
                <a:sym typeface="Helvetica Light"/>
              </a:defRPr>
            </a:pPr>
            <a:endParaRPr/>
          </a:p>
        </p:txBody>
      </p:sp>
      <p:sp>
        <p:nvSpPr>
          <p:cNvPr id="18" name="Shape 125"/>
          <p:cNvSpPr/>
          <p:nvPr/>
        </p:nvSpPr>
        <p:spPr>
          <a:xfrm>
            <a:off x="619155" y="4777402"/>
            <a:ext cx="7761833" cy="619656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Flight: April 1st to June 30th </a:t>
            </a:r>
            <a:r>
              <a:rPr lang="en-US" dirty="0" smtClean="0">
                <a:sym typeface="Helvetica"/>
              </a:rPr>
              <a:t>2019</a:t>
            </a: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Cost: $ 56,490.00 (+367.28%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Impressions: 7,259,787 (+237.70%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Clicks: 166,628 (+176.98%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ITP Conversions: 47,231 (+298.84%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CTR: 2.30% (-0.50%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Total </a:t>
            </a:r>
            <a:r>
              <a:rPr lang="en-US" dirty="0" smtClean="0">
                <a:sym typeface="Helvetica"/>
              </a:rPr>
              <a:t>CPA: </a:t>
            </a:r>
            <a:r>
              <a:rPr lang="en-US" dirty="0">
                <a:sym typeface="Helvetica"/>
              </a:rPr>
              <a:t>$1.20 (+17.16% YoY)</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buSzPct val="100000"/>
              <a:defRPr sz="2200" spc="0">
                <a:solidFill>
                  <a:srgbClr val="53585F"/>
                </a:solidFill>
                <a:latin typeface="Helvetica Light"/>
                <a:ea typeface="Helvetica Light"/>
                <a:cs typeface="Helvetica Light"/>
                <a:sym typeface="Helvetica Light"/>
              </a:defRPr>
            </a:pPr>
            <a:r>
              <a:rPr lang="en-US" dirty="0">
                <a:sym typeface="Helvetica"/>
              </a:rPr>
              <a:t>Revenue: $ xxx (+xxx% ROI)</a:t>
            </a:r>
          </a:p>
          <a:p>
            <a:pPr algn="l" defTabSz="584200">
              <a:buSzPct val="100000"/>
              <a:defRPr sz="2200" spc="0">
                <a:solidFill>
                  <a:srgbClr val="53585F"/>
                </a:solidFill>
                <a:latin typeface="Helvetica Light"/>
                <a:ea typeface="Helvetica Light"/>
                <a:cs typeface="Helvetica Light"/>
                <a:sym typeface="Helvetica Light"/>
              </a:defRPr>
            </a:pPr>
            <a:endParaRPr lang="en-US" dirty="0">
              <a:sym typeface="Helvetica"/>
            </a:endParaRPr>
          </a:p>
          <a:p>
            <a:pPr algn="l" defTabSz="584200">
              <a:defRPr sz="2200" spc="0">
                <a:solidFill>
                  <a:srgbClr val="53585F"/>
                </a:solidFill>
                <a:latin typeface="Helvetica Light"/>
                <a:ea typeface="Helvetica Light"/>
                <a:cs typeface="Helvetica Light"/>
                <a:sym typeface="Helvetica Light"/>
              </a:defRPr>
            </a:pPr>
            <a:endParaRPr lang="en-AU" dirty="0"/>
          </a:p>
          <a:p>
            <a:pPr algn="l" defTabSz="584200">
              <a:defRPr sz="2200" spc="0">
                <a:solidFill>
                  <a:srgbClr val="53585F"/>
                </a:solidFill>
                <a:latin typeface="Helvetica Light"/>
                <a:ea typeface="Helvetica Light"/>
                <a:cs typeface="Helvetica Light"/>
                <a:sym typeface="Helvetica Light"/>
              </a:defRPr>
            </a:pPr>
            <a:endParaRPr dirty="0"/>
          </a:p>
        </p:txBody>
      </p:sp>
      <p:sp>
        <p:nvSpPr>
          <p:cNvPr id="15" name="Shape 56"/>
          <p:cNvSpPr/>
          <p:nvPr/>
        </p:nvSpPr>
        <p:spPr>
          <a:xfrm>
            <a:off x="6553200" y="6013620"/>
            <a:ext cx="17340038" cy="453457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t">
            <a:spAutoFit/>
          </a:bodyPr>
          <a:lstStyle>
            <a:lvl1pPr marL="1600200" indent="-228600" algn="l" defTabSz="457200">
              <a:buSzPct val="100000"/>
              <a:buChar char="•"/>
              <a:defRPr sz="2200" spc="0">
                <a:latin typeface="Helvetica"/>
                <a:ea typeface="Helvetica"/>
                <a:cs typeface="Helvetica"/>
                <a:sym typeface="Helvetica"/>
              </a:defRPr>
            </a:lvl1pPr>
          </a:lstStyle>
          <a:p>
            <a:r>
              <a:rPr lang="en-US" sz="2400" dirty="0">
                <a:solidFill>
                  <a:schemeClr val="tx2">
                    <a:lumMod val="10000"/>
                  </a:schemeClr>
                </a:solidFill>
                <a:latin typeface="Source Sans Pro Light" charset="0"/>
                <a:ea typeface="Source Sans Pro Light" charset="0"/>
                <a:cs typeface="Source Sans Pro Light" charset="0"/>
              </a:rPr>
              <a:t>The campaign was part of the test conducted earlier in the quarter on Facebook's auto campaign optimization feature. There was no discernable improvement in terms of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but CPM is higher by 33%.</a:t>
            </a:r>
          </a:p>
          <a:p>
            <a:r>
              <a:rPr lang="en-US" sz="2400" dirty="0">
                <a:solidFill>
                  <a:schemeClr val="tx2">
                    <a:lumMod val="10000"/>
                  </a:schemeClr>
                </a:solidFill>
                <a:latin typeface="Source Sans Pro Light" charset="0"/>
                <a:ea typeface="Source Sans Pro Light" charset="0"/>
                <a:cs typeface="Source Sans Pro Light" charset="0"/>
              </a:rPr>
              <a:t>Spend was reduced for the weeks following the test, and began scaling spend based on audience performance once we were able to get excellent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levels, and even boosting impressions towards the end of May.</a:t>
            </a:r>
          </a:p>
          <a:p>
            <a:r>
              <a:rPr lang="en-US" sz="2400" dirty="0">
                <a:solidFill>
                  <a:schemeClr val="tx2">
                    <a:lumMod val="10000"/>
                  </a:schemeClr>
                </a:solidFill>
                <a:latin typeface="Source Sans Pro Light" charset="0"/>
                <a:ea typeface="Source Sans Pro Light" charset="0"/>
                <a:cs typeface="Source Sans Pro Light" charset="0"/>
              </a:rPr>
              <a:t>Lookalike audiences dominated performance for this quarter, generating 92% of the total ITP clicks. From these targeting groups, the Opt-In lookalikes have shown the lowest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of $1.03, and the highest click-to-convert ratio of 39%.</a:t>
            </a:r>
          </a:p>
          <a:p>
            <a:r>
              <a:rPr lang="en-US" sz="2400" dirty="0">
                <a:solidFill>
                  <a:schemeClr val="tx2">
                    <a:lumMod val="10000"/>
                  </a:schemeClr>
                </a:solidFill>
                <a:latin typeface="Source Sans Pro Light" charset="0"/>
                <a:ea typeface="Source Sans Pro Light" charset="0"/>
                <a:cs typeface="Source Sans Pro Light" charset="0"/>
              </a:rPr>
              <a:t>Both Photo and Video ad types have contributed to keeping the low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for the quarter.In terms of impressions and conversions, Photo ads have outperformed Video ads (31% lower CPM, 16% lower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On the other hand, Video ads are more efficient for clicks (26% lower CPC, 96% higher CTR) </a:t>
            </a:r>
          </a:p>
          <a:p>
            <a:r>
              <a:rPr lang="en-US" sz="2400" dirty="0">
                <a:solidFill>
                  <a:schemeClr val="tx2">
                    <a:lumMod val="10000"/>
                  </a:schemeClr>
                </a:solidFill>
                <a:latin typeface="Source Sans Pro Light" charset="0"/>
                <a:ea typeface="Source Sans Pro Light" charset="0"/>
                <a:cs typeface="Source Sans Pro Light" charset="0"/>
              </a:rPr>
              <a:t>Aside from the audience and ad optimizations, the shift of focus to the new landing page with its high click-to-convert ratio (28% for Q2) helped to improve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by 26% QoQ.</a:t>
            </a:r>
          </a:p>
        </p:txBody>
      </p:sp>
      <p:sp>
        <p:nvSpPr>
          <p:cNvPr id="19" name="Rectangle 18"/>
          <p:cNvSpPr/>
          <p:nvPr/>
        </p:nvSpPr>
        <p:spPr>
          <a:xfrm>
            <a:off x="7924801" y="11034920"/>
            <a:ext cx="15681390" cy="2677656"/>
          </a:xfrm>
          <a:prstGeom prst="rect">
            <a:avLst/>
          </a:prstGeom>
        </p:spPr>
        <p:txBody>
          <a:bodyPr wrap="square" anchor="t">
            <a:spAutoFit/>
          </a:bodyPr>
          <a:lstStyle/>
          <a:p>
            <a:pPr marL="285750" indent="-285750" algn="l">
              <a:buFont typeface="Arial" charset="0"/>
              <a:buChar char="•"/>
            </a:pPr>
            <a:r>
              <a:rPr lang="en-US" sz="2400" dirty="0">
                <a:solidFill>
                  <a:schemeClr val="tx2">
                    <a:lumMod val="10000"/>
                  </a:schemeClr>
                </a:solidFill>
                <a:latin typeface="Source Sans Pro Light" charset="0"/>
                <a:ea typeface="Source Sans Pro Light" charset="0"/>
                <a:cs typeface="Source Sans Pro Light" charset="0"/>
              </a:rPr>
              <a:t>After seeing the campaign maintain excellent </a:t>
            </a:r>
            <a:r>
              <a:rPr lang="en-US" sz="2400" dirty="0" smtClean="0">
                <a:solidFill>
                  <a:schemeClr val="tx2">
                    <a:lumMod val="10000"/>
                  </a:schemeClr>
                </a:solidFill>
                <a:latin typeface="Source Sans Pro Light" charset="0"/>
                <a:ea typeface="Source Sans Pro Light" charset="0"/>
                <a:cs typeface="Source Sans Pro Light" charset="0"/>
              </a:rPr>
              <a:t>CPA </a:t>
            </a:r>
            <a:r>
              <a:rPr lang="en-US" sz="2400" dirty="0">
                <a:solidFill>
                  <a:schemeClr val="tx2">
                    <a:lumMod val="10000"/>
                  </a:schemeClr>
                </a:solidFill>
                <a:latin typeface="Source Sans Pro Light" charset="0"/>
                <a:ea typeface="Source Sans Pro Light" charset="0"/>
                <a:cs typeface="Source Sans Pro Light" charset="0"/>
              </a:rPr>
              <a:t>on increased weekly spend, there is huge potential on increasing the total quarterly budget. Based on the Q2 performance, we are capable of spending up to 35% more whilst hitting the campaign KPI.</a:t>
            </a:r>
          </a:p>
          <a:p>
            <a:pPr marL="285750" indent="-285750" algn="l">
              <a:buFont typeface="Arial" charset="0"/>
              <a:buChar char="•"/>
            </a:pPr>
            <a:r>
              <a:rPr lang="en-US" sz="2400">
                <a:solidFill>
                  <a:schemeClr val="tx2">
                    <a:lumMod val="10000"/>
                  </a:schemeClr>
                </a:solidFill>
                <a:latin typeface="Source Sans Pro Light" charset="0"/>
                <a:ea typeface="Source Sans Pro Light" charset="0"/>
                <a:cs typeface="Source Sans Pro Light" charset="0"/>
              </a:rPr>
              <a:t>As </a:t>
            </a:r>
            <a:r>
              <a:rPr lang="en-US" sz="2400" smtClean="0">
                <a:solidFill>
                  <a:schemeClr val="tx2">
                    <a:lumMod val="10000"/>
                  </a:schemeClr>
                </a:solidFill>
                <a:latin typeface="Source Sans Pro Light" charset="0"/>
                <a:ea typeface="Source Sans Pro Light" charset="0"/>
                <a:cs typeface="Source Sans Pro Light" charset="0"/>
              </a:rPr>
              <a:t>Product 2 is </a:t>
            </a:r>
            <a:r>
              <a:rPr lang="en-US" sz="2400" dirty="0">
                <a:solidFill>
                  <a:schemeClr val="tx2">
                    <a:lumMod val="10000"/>
                  </a:schemeClr>
                </a:solidFill>
                <a:latin typeface="Source Sans Pro Light" charset="0"/>
                <a:ea typeface="Source Sans Pro Light" charset="0"/>
                <a:cs typeface="Source Sans Pro Light" charset="0"/>
              </a:rPr>
              <a:t>for more specific audiences, we have the opportunity to conduct a test on ad  messaging. Having new ads that are tailored to our top performing audiences (Neighborhood Watch, Construction, Farm) would be beneficial for the campaign.</a:t>
            </a:r>
          </a:p>
          <a:p>
            <a:pPr marL="285750" indent="-285750" algn="l">
              <a:buFont typeface="Arial" charset="0"/>
              <a:buChar char="•"/>
            </a:pPr>
            <a:endParaRPr lang="en-US" sz="2400" dirty="0">
              <a:solidFill>
                <a:schemeClr val="tx2">
                  <a:lumMod val="10000"/>
                </a:schemeClr>
              </a:solidFill>
              <a:latin typeface="Source Sans Pro Light" charset="0"/>
              <a:ea typeface="Source Sans Pro Light" charset="0"/>
              <a:cs typeface="Source Sans Pro Light" charset="0"/>
            </a:endParaRPr>
          </a:p>
        </p:txBody>
      </p:sp>
      <p:sp>
        <p:nvSpPr>
          <p:cNvPr id="17" name="Rectangle 16"/>
          <p:cNvSpPr/>
          <p:nvPr/>
        </p:nvSpPr>
        <p:spPr>
          <a:xfrm>
            <a:off x="533400" y="2687723"/>
            <a:ext cx="5445530" cy="1415772"/>
          </a:xfrm>
          <a:prstGeom prst="rect">
            <a:avLst/>
          </a:prstGeom>
        </p:spPr>
        <p:txBody>
          <a:bodyPr wrap="none">
            <a:spAutoFit/>
          </a:bodyPr>
          <a:lstStyle/>
          <a:p>
            <a:pPr algn="l"/>
            <a:r>
              <a:rPr lang="en-AU" sz="2400" b="1" dirty="0">
                <a:solidFill>
                  <a:schemeClr val="tx2">
                    <a:lumMod val="10000"/>
                  </a:schemeClr>
                </a:solidFill>
                <a:latin typeface="Source Sans Pro Semibold" charset="0"/>
                <a:ea typeface="Source Sans Pro Semibold" charset="0"/>
                <a:cs typeface="Source Sans Pro Semibold" charset="0"/>
              </a:rPr>
              <a:t>PERFORMANCE TRENDING</a:t>
            </a:r>
          </a:p>
          <a:p>
            <a:pPr algn="l"/>
            <a:r>
              <a:rPr lang="en-AU" sz="6200" dirty="0" smtClean="0">
                <a:solidFill>
                  <a:schemeClr val="bg2">
                    <a:lumMod val="50000"/>
                  </a:schemeClr>
                </a:solidFill>
                <a:latin typeface="Source Sans Pro Light" charset="0"/>
                <a:ea typeface="Source Sans Pro Light" charset="0"/>
                <a:cs typeface="Source Sans Pro Light" charset="0"/>
              </a:rPr>
              <a:t>&lt;Campaign 2&gt;</a:t>
            </a:r>
            <a:endParaRPr lang="en-US" sz="6200" dirty="0">
              <a:solidFill>
                <a:schemeClr val="bg2">
                  <a:lumMod val="50000"/>
                </a:schemeClr>
              </a:solidFill>
              <a:latin typeface="Source Sans Pro Light" charset="0"/>
              <a:ea typeface="Source Sans Pro Light" charset="0"/>
              <a:cs typeface="Source Sans Pro Light" charset="0"/>
            </a:endParaRPr>
          </a:p>
        </p:txBody>
      </p:sp>
      <p:sp>
        <p:nvSpPr>
          <p:cNvPr id="20" name="Shape 213"/>
          <p:cNvSpPr/>
          <p:nvPr/>
        </p:nvSpPr>
        <p:spPr>
          <a:xfrm>
            <a:off x="6186486" y="5638800"/>
            <a:ext cx="2795638" cy="47192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marL="1543050" indent="-171450" defTabSz="457200">
              <a:defRPr sz="2200" b="1" spc="0">
                <a:latin typeface="Helvetica"/>
                <a:ea typeface="Helvetica"/>
                <a:cs typeface="Helvetica"/>
                <a:sym typeface="Helvetica"/>
              </a:defRPr>
            </a:lvl1pPr>
          </a:lstStyle>
          <a:p>
            <a:r>
              <a:rPr sz="2400" dirty="0">
                <a:solidFill>
                  <a:schemeClr val="bg2">
                    <a:lumMod val="50000"/>
                  </a:schemeClr>
                </a:solidFill>
                <a:latin typeface="Source Sans Pro Semibold" charset="0"/>
                <a:ea typeface="Source Sans Pro Semibold" charset="0"/>
                <a:cs typeface="Source Sans Pro Semibold" charset="0"/>
              </a:rPr>
              <a:t>INSIGHTS</a:t>
            </a:r>
          </a:p>
        </p:txBody>
      </p:sp>
      <p:sp>
        <p:nvSpPr>
          <p:cNvPr id="21" name="Shape 215"/>
          <p:cNvSpPr/>
          <p:nvPr/>
        </p:nvSpPr>
        <p:spPr>
          <a:xfrm>
            <a:off x="6231360" y="10515600"/>
            <a:ext cx="4299255" cy="47192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marL="1543050" indent="-171450" defTabSz="457200">
              <a:defRPr sz="2200" b="1" spc="0">
                <a:latin typeface="Helvetica"/>
                <a:ea typeface="Helvetica"/>
                <a:cs typeface="Helvetica"/>
                <a:sym typeface="Helvetica"/>
              </a:defRPr>
            </a:lvl1pPr>
          </a:lstStyle>
          <a:p>
            <a:r>
              <a:rPr sz="2400" dirty="0">
                <a:solidFill>
                  <a:schemeClr val="bg2">
                    <a:lumMod val="50000"/>
                  </a:schemeClr>
                </a:solidFill>
                <a:latin typeface="Source Sans Pro Semibold" charset="0"/>
                <a:ea typeface="Source Sans Pro Semibold" charset="0"/>
                <a:cs typeface="Source Sans Pro Semibold" charset="0"/>
              </a:rPr>
              <a:t>RECOMMENDATIONS</a:t>
            </a:r>
          </a:p>
        </p:txBody>
      </p:sp>
      <p:pic>
        <p:nvPicPr>
          <p:cNvPr id="9" name="Picture 8">
            <a:extLst>
              <a:ext uri="{FF2B5EF4-FFF2-40B4-BE49-F238E27FC236}">
                <a16:creationId xmlns:a16="http://schemas.microsoft.com/office/drawing/2014/main" id="{37DFEDEF-7713-439E-A02D-91D21BAB23A5}"/>
              </a:ext>
            </a:extLst>
          </p:cNvPr>
          <p:cNvPicPr>
            <a:picLocks noChangeAspect="1"/>
          </p:cNvPicPr>
          <p:nvPr/>
        </p:nvPicPr>
        <p:blipFill>
          <a:blip r:embed="rId3"/>
          <a:stretch>
            <a:fillRect/>
          </a:stretch>
        </p:blipFill>
        <p:spPr>
          <a:xfrm>
            <a:off x="9290168" y="362607"/>
            <a:ext cx="12950656" cy="5276193"/>
          </a:xfrm>
          <a:prstGeom prst="rect">
            <a:avLst/>
          </a:prstGeom>
        </p:spPr>
      </p:pic>
    </p:spTree>
    <p:extLst>
      <p:ext uri="{BB962C8B-B14F-4D97-AF65-F5344CB8AC3E}">
        <p14:creationId xmlns:p14="http://schemas.microsoft.com/office/powerpoint/2010/main" val="2720890287"/>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208">
            <a:extLst>
              <a:ext uri="{FF2B5EF4-FFF2-40B4-BE49-F238E27FC236}">
                <a16:creationId xmlns:a16="http://schemas.microsoft.com/office/drawing/2014/main" id="{B8398C5D-96AE-6F4B-8F67-CBAA34F3D7B7}"/>
              </a:ext>
            </a:extLst>
          </p:cNvPr>
          <p:cNvSpPr/>
          <p:nvPr/>
        </p:nvSpPr>
        <p:spPr>
          <a:xfrm>
            <a:off x="-7620" y="0"/>
            <a:ext cx="7331285" cy="13716000"/>
          </a:xfrm>
          <a:prstGeom prst="rect">
            <a:avLst/>
          </a:prstGeom>
          <a:solidFill>
            <a:schemeClr val="tx1">
              <a:lumMod val="95000"/>
            </a:schemeClr>
          </a:solidFill>
          <a:ln w="12700">
            <a:miter lim="400000"/>
          </a:ln>
        </p:spPr>
        <p:txBody>
          <a:bodyPr lIns="50800" tIns="50800" rIns="50800" bIns="50800" anchor="ctr"/>
          <a:lstStyle/>
          <a:p>
            <a:pPr>
              <a:defRPr sz="3200" spc="0">
                <a:latin typeface="Helvetica Light"/>
                <a:ea typeface="Helvetica Light"/>
                <a:cs typeface="Helvetica Light"/>
                <a:sym typeface="Helvetica Light"/>
              </a:defRPr>
            </a:pPr>
            <a:endParaRPr/>
          </a:p>
        </p:txBody>
      </p:sp>
      <p:cxnSp>
        <p:nvCxnSpPr>
          <p:cNvPr id="31" name="Straight Connector 30"/>
          <p:cNvCxnSpPr/>
          <p:nvPr/>
        </p:nvCxnSpPr>
        <p:spPr>
          <a:xfrm flipV="1">
            <a:off x="11386830" y="7057520"/>
            <a:ext cx="12192000" cy="1"/>
          </a:xfrm>
          <a:prstGeom prst="line">
            <a:avLst/>
          </a:prstGeom>
          <a:noFill/>
          <a:ln w="31750" cap="flat">
            <a:solidFill>
              <a:schemeClr val="bg2"/>
            </a:solidFill>
            <a:prstDash val="dash"/>
            <a:miter lim="400000"/>
          </a:ln>
          <a:effectLst/>
          <a:sp3d/>
        </p:spPr>
        <p:style>
          <a:lnRef idx="0">
            <a:scrgbClr r="0" g="0" b="0"/>
          </a:lnRef>
          <a:fillRef idx="0">
            <a:scrgbClr r="0" g="0" b="0"/>
          </a:fillRef>
          <a:effectRef idx="0">
            <a:scrgbClr r="0" g="0" b="0"/>
          </a:effectRef>
          <a:fontRef idx="none"/>
        </p:style>
      </p:cxnSp>
      <p:sp>
        <p:nvSpPr>
          <p:cNvPr id="5" name="Rectangle 4"/>
          <p:cNvSpPr/>
          <p:nvPr/>
        </p:nvSpPr>
        <p:spPr>
          <a:xfrm>
            <a:off x="10120891" y="3712599"/>
            <a:ext cx="984500" cy="523220"/>
          </a:xfrm>
          <a:prstGeom prst="rect">
            <a:avLst/>
          </a:prstGeom>
        </p:spPr>
        <p:txBody>
          <a:bodyPr wrap="none">
            <a:spAutoFit/>
          </a:bodyPr>
          <a:lstStyle/>
          <a:p>
            <a:r>
              <a:rPr lang="en-US">
                <a:solidFill>
                  <a:schemeClr val="bg2"/>
                </a:solidFill>
                <a:latin typeface="Source Sans Pro" charset="0"/>
                <a:ea typeface="Source Sans Pro" charset="0"/>
                <a:cs typeface="Source Sans Pro" charset="0"/>
              </a:rPr>
              <a:t>BEST</a:t>
            </a:r>
            <a:endParaRPr lang="en-US" dirty="0">
              <a:solidFill>
                <a:schemeClr val="bg2"/>
              </a:solidFill>
              <a:latin typeface="Source Sans Pro" charset="0"/>
              <a:ea typeface="Source Sans Pro" charset="0"/>
              <a:cs typeface="Source Sans Pro" charset="0"/>
            </a:endParaRPr>
          </a:p>
        </p:txBody>
      </p:sp>
      <p:sp>
        <p:nvSpPr>
          <p:cNvPr id="35" name="Rectangle 34"/>
          <p:cNvSpPr/>
          <p:nvPr/>
        </p:nvSpPr>
        <p:spPr>
          <a:xfrm>
            <a:off x="9954146" y="9539248"/>
            <a:ext cx="1672188" cy="523220"/>
          </a:xfrm>
          <a:prstGeom prst="rect">
            <a:avLst/>
          </a:prstGeom>
        </p:spPr>
        <p:txBody>
          <a:bodyPr wrap="square">
            <a:spAutoFit/>
          </a:bodyPr>
          <a:lstStyle/>
          <a:p>
            <a:r>
              <a:rPr lang="en-US" dirty="0">
                <a:solidFill>
                  <a:schemeClr val="bg2"/>
                </a:solidFill>
                <a:latin typeface="Source Sans Pro" charset="0"/>
                <a:ea typeface="Source Sans Pro" charset="0"/>
                <a:cs typeface="Source Sans Pro" charset="0"/>
              </a:rPr>
              <a:t>WORST</a:t>
            </a:r>
          </a:p>
        </p:txBody>
      </p:sp>
      <p:sp>
        <p:nvSpPr>
          <p:cNvPr id="17" name="Rectangle 16"/>
          <p:cNvSpPr/>
          <p:nvPr/>
        </p:nvSpPr>
        <p:spPr>
          <a:xfrm>
            <a:off x="533400" y="660737"/>
            <a:ext cx="6045822" cy="1015663"/>
          </a:xfrm>
          <a:prstGeom prst="rect">
            <a:avLst/>
          </a:prstGeom>
        </p:spPr>
        <p:txBody>
          <a:bodyPr wrap="none">
            <a:spAutoFit/>
          </a:bodyPr>
          <a:lstStyle/>
          <a:p>
            <a:pPr algn="l">
              <a:spcBef>
                <a:spcPts val="400"/>
              </a:spcBef>
              <a:defRPr sz="5400" b="1" cap="all" spc="53">
                <a:latin typeface="+mn-lt"/>
                <a:ea typeface="+mn-ea"/>
                <a:cs typeface="+mn-cs"/>
                <a:sym typeface="Helvetica"/>
              </a:defRPr>
            </a:pPr>
            <a:r>
              <a:rPr lang="en-US" sz="6000" cap="all" spc="53" dirty="0">
                <a:solidFill>
                  <a:schemeClr val="tx2">
                    <a:lumMod val="25000"/>
                  </a:schemeClr>
                </a:solidFill>
                <a:latin typeface="Source Sans Pro Light" charset="0"/>
                <a:ea typeface="Source Sans Pro Light" charset="0"/>
                <a:cs typeface="Source Sans Pro Light" charset="0"/>
                <a:sym typeface="Helvetica"/>
              </a:rPr>
              <a:t>TOP PERFORMERS</a:t>
            </a:r>
          </a:p>
        </p:txBody>
      </p:sp>
      <p:sp>
        <p:nvSpPr>
          <p:cNvPr id="18" name="TextBox 17"/>
          <p:cNvSpPr txBox="1"/>
          <p:nvPr/>
        </p:nvSpPr>
        <p:spPr>
          <a:xfrm>
            <a:off x="533400" y="319174"/>
            <a:ext cx="671777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2800" b="1" u="none" strike="noStrike" cap="none" spc="28" normalizeH="0" dirty="0">
                <a:ln>
                  <a:noFill/>
                </a:ln>
                <a:solidFill>
                  <a:schemeClr val="tx2">
                    <a:lumMod val="25000"/>
                  </a:schemeClr>
                </a:solidFill>
                <a:effectLst/>
                <a:uFillTx/>
                <a:latin typeface="Source Sans Pro Semibold" charset="0"/>
                <a:ea typeface="Source Sans Pro Semibold" charset="0"/>
                <a:cs typeface="Source Sans Pro Semibold" charset="0"/>
                <a:sym typeface="Source Sans Pro"/>
              </a:rPr>
              <a:t>SOCIAL</a:t>
            </a:r>
            <a:endParaRPr kumimoji="0" lang="en-US" sz="2800" b="1" u="none" strike="noStrike" cap="none" spc="28" normalizeH="0" baseline="0" dirty="0">
              <a:ln>
                <a:noFill/>
              </a:ln>
              <a:solidFill>
                <a:schemeClr val="tx2">
                  <a:lumMod val="25000"/>
                </a:schemeClr>
              </a:solidFill>
              <a:effectLst/>
              <a:uFillTx/>
              <a:latin typeface="Source Sans Pro Semibold" charset="0"/>
              <a:ea typeface="Source Sans Pro Semibold" charset="0"/>
              <a:cs typeface="Source Sans Pro Semibold" charset="0"/>
              <a:sym typeface="Source Sans Pro"/>
            </a:endParaRPr>
          </a:p>
        </p:txBody>
      </p:sp>
      <p:sp>
        <p:nvSpPr>
          <p:cNvPr id="15" name="Shape 67">
            <a:extLst>
              <a:ext uri="{FF2B5EF4-FFF2-40B4-BE49-F238E27FC236}">
                <a16:creationId xmlns:a16="http://schemas.microsoft.com/office/drawing/2014/main" id="{0E923824-D7FF-5340-B627-9CF245AA6227}"/>
              </a:ext>
            </a:extLst>
          </p:cNvPr>
          <p:cNvSpPr/>
          <p:nvPr/>
        </p:nvSpPr>
        <p:spPr>
          <a:xfrm>
            <a:off x="1079979" y="1647966"/>
            <a:ext cx="6638137" cy="11915634"/>
          </a:xfrm>
          <a:prstGeom prst="rect">
            <a:avLst/>
          </a:prstGeom>
          <a:ln w="12700">
            <a:miter lim="400000"/>
          </a:ln>
          <a:extLst>
            <a:ext uri="{C572A759-6A51-4108-AA02-DFA0A04FC94B}">
              <ma14:wrappingTextBoxFlag xmlns:ma14="http://schemas.microsoft.com/office/mac/drawingml/2011/main" xmlns="" val="1"/>
            </a:ext>
          </a:extLst>
        </p:spPr>
        <p:txBody>
          <a:bodyPr lIns="36608" tIns="36608" rIns="36608" bIns="36608" anchor="t">
            <a:spAutoFit/>
          </a:bodyPr>
          <a:lstStyle/>
          <a:p>
            <a:pPr algn="l">
              <a:lnSpc>
                <a:spcPct val="150000"/>
              </a:lnSpc>
            </a:pPr>
            <a:r>
              <a:rPr lang="en-US" sz="1900" b="1" dirty="0">
                <a:solidFill>
                  <a:schemeClr val="tx2">
                    <a:lumMod val="25000"/>
                  </a:schemeClr>
                </a:solidFill>
                <a:latin typeface="Source Sans Pro" charset="0"/>
                <a:ea typeface="Source Sans Pro" charset="0"/>
                <a:cs typeface="Source Sans Pro" charset="0"/>
              </a:rPr>
              <a:t>Text: </a:t>
            </a:r>
            <a:r>
              <a:rPr lang="en-US" sz="1900" dirty="0">
                <a:solidFill>
                  <a:schemeClr val="tx2">
                    <a:lumMod val="25000"/>
                  </a:schemeClr>
                </a:solidFill>
                <a:latin typeface="Source Sans Pro" charset="0"/>
                <a:ea typeface="Source Sans Pro" charset="0"/>
                <a:cs typeface="Source Sans Pro" charset="0"/>
              </a:rPr>
              <a:t>Construction Focus</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Title: </a:t>
            </a:r>
            <a:r>
              <a:rPr lang="en-US" sz="1900" dirty="0">
                <a:solidFill>
                  <a:schemeClr val="tx2">
                    <a:lumMod val="25000"/>
                  </a:schemeClr>
                </a:solidFill>
                <a:latin typeface="Source Sans Pro" charset="0"/>
                <a:ea typeface="Source Sans Pro" charset="0"/>
                <a:cs typeface="Source Sans Pro" charset="0"/>
              </a:rPr>
              <a:t> No </a:t>
            </a:r>
            <a:r>
              <a:rPr lang="en-US" sz="1900" dirty="0" err="1">
                <a:solidFill>
                  <a:schemeClr val="tx2">
                    <a:lumMod val="25000"/>
                  </a:schemeClr>
                </a:solidFill>
                <a:latin typeface="Source Sans Pro" charset="0"/>
                <a:ea typeface="Source Sans Pro" charset="0"/>
                <a:cs typeface="Source Sans Pro" charset="0"/>
              </a:rPr>
              <a:t>WiFi</a:t>
            </a:r>
            <a:r>
              <a:rPr lang="en-US" sz="1900" dirty="0">
                <a:solidFill>
                  <a:schemeClr val="tx2">
                    <a:lumMod val="25000"/>
                  </a:schemeClr>
                </a:solidFill>
                <a:latin typeface="Source Sans Pro" charset="0"/>
                <a:ea typeface="Source Sans Pro" charset="0"/>
                <a:cs typeface="Source Sans Pro" charset="0"/>
              </a:rPr>
              <a:t>? No Problem</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Description:</a:t>
            </a:r>
            <a:r>
              <a:rPr lang="en-US" sz="1900" dirty="0">
                <a:solidFill>
                  <a:schemeClr val="tx2">
                    <a:lumMod val="25000"/>
                  </a:schemeClr>
                </a:solidFill>
                <a:latin typeface="Source Sans Pro" charset="0"/>
                <a:ea typeface="Source Sans Pro" charset="0"/>
                <a:cs typeface="Source Sans Pro" charset="0"/>
              </a:rPr>
              <a:t>  Every Angle Covered</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Use Case: </a:t>
            </a:r>
            <a:r>
              <a:rPr lang="en-US" sz="1900" dirty="0">
                <a:solidFill>
                  <a:schemeClr val="tx2">
                    <a:lumMod val="25000"/>
                  </a:schemeClr>
                </a:solidFill>
                <a:latin typeface="Source Sans Pro" charset="0"/>
                <a:ea typeface="Source Sans Pro" charset="0"/>
                <a:cs typeface="Source Sans Pro" charset="0"/>
              </a:rPr>
              <a:t>Security</a:t>
            </a:r>
          </a:p>
          <a:p>
            <a:pPr algn="l">
              <a:lnSpc>
                <a:spcPct val="150000"/>
              </a:lnSpc>
            </a:pPr>
            <a:r>
              <a:rPr lang="en-US" sz="1900" b="1" dirty="0">
                <a:solidFill>
                  <a:schemeClr val="tx2">
                    <a:lumMod val="25000"/>
                  </a:schemeClr>
                </a:solidFill>
                <a:latin typeface="Source Sans Pro" charset="0"/>
                <a:ea typeface="Source Sans Pro" charset="0"/>
                <a:cs typeface="Source Sans Pro" charset="0"/>
              </a:rPr>
              <a:t>Animation:</a:t>
            </a:r>
            <a:r>
              <a:rPr lang="en-US" sz="1900" dirty="0">
                <a:solidFill>
                  <a:schemeClr val="tx2">
                    <a:lumMod val="25000"/>
                  </a:schemeClr>
                </a:solidFill>
                <a:latin typeface="Source Sans Pro" charset="0"/>
                <a:ea typeface="Source Sans Pro" charset="0"/>
                <a:cs typeface="Source Sans Pro" charset="0"/>
              </a:rPr>
              <a:t> Static</a:t>
            </a:r>
          </a:p>
          <a:p>
            <a:pPr algn="l" defTabSz="821531">
              <a:defRPr b="1" spc="0">
                <a:solidFill>
                  <a:srgbClr val="53585F"/>
                </a:solidFill>
                <a:latin typeface="Helvetica"/>
                <a:ea typeface="Helvetica"/>
                <a:cs typeface="Helvetica"/>
                <a:sym typeface="Helvetica"/>
              </a:defRPr>
            </a:pPr>
            <a:endParaRPr lang="en-PH"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Gender:</a:t>
            </a:r>
          </a:p>
          <a:p>
            <a:pPr marL="662025" lvl="2" indent="-204825" algn="l" defTabSz="821531">
              <a:buSzPct val="88000"/>
              <a:buChar char="•"/>
              <a:defRPr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Male: 73%</a:t>
            </a:r>
          </a:p>
          <a:p>
            <a:pPr marL="662025" lvl="2" indent="-204825" algn="l" defTabSz="821531">
              <a:buSzPct val="88000"/>
              <a:buChar char="•"/>
              <a:defRPr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Female: 26%</a:t>
            </a:r>
          </a:p>
          <a:p>
            <a:pPr algn="l" defTabSz="821531">
              <a:defRPr b="1" spc="0">
                <a:solidFill>
                  <a:srgbClr val="53585F"/>
                </a:solidFill>
                <a:latin typeface="Helvetica"/>
                <a:ea typeface="Helvetica"/>
                <a:cs typeface="Helvetica"/>
                <a:sym typeface="Helvetica"/>
              </a:defRPr>
            </a:pPr>
            <a:endParaRPr lang="en-US"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AGE</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18-24: 2%</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25-34: 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35-44: 10%</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45-54: 19%</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55-64: 33%</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65+: 32%</a:t>
            </a:r>
          </a:p>
          <a:p>
            <a:pPr algn="l" defTabSz="821531">
              <a:defRPr spc="0">
                <a:solidFill>
                  <a:srgbClr val="53585F"/>
                </a:solidFill>
                <a:latin typeface="Helvetica"/>
                <a:ea typeface="Helvetica"/>
                <a:cs typeface="Helvetica"/>
                <a:sym typeface="Helvetica"/>
              </a:defRPr>
            </a:pPr>
            <a:endParaRPr lang="en-PH"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Operating System:</a:t>
            </a:r>
          </a:p>
          <a:p>
            <a:pPr marL="662025" lvl="2" indent="-204825" algn="l" defTabSz="821531">
              <a:buSzPct val="88000"/>
              <a:buChar char="•"/>
              <a:defRPr spc="0">
                <a:solidFill>
                  <a:srgbClr val="53585F"/>
                </a:solidFill>
                <a:latin typeface="Helvetica"/>
                <a:ea typeface="Helvetica"/>
                <a:cs typeface="Helvetica"/>
                <a:sym typeface="Helvetica"/>
              </a:defRPr>
            </a:pPr>
            <a:r>
              <a:rPr lang="sv-SE" sz="1900" dirty="0">
                <a:latin typeface="Source Sans Pro" charset="0"/>
                <a:ea typeface="Source Sans Pro" charset="0"/>
                <a:cs typeface="Source Sans Pro" charset="0"/>
              </a:rPr>
              <a:t>iOS: 55%</a:t>
            </a:r>
          </a:p>
          <a:p>
            <a:pPr marL="662025" lvl="2" indent="-204825" algn="l" defTabSz="821531">
              <a:buSzPct val="88000"/>
              <a:buChar char="•"/>
              <a:defRPr spc="0">
                <a:solidFill>
                  <a:srgbClr val="53585F"/>
                </a:solidFill>
                <a:latin typeface="Helvetica"/>
                <a:ea typeface="Helvetica"/>
                <a:cs typeface="Helvetica"/>
                <a:sym typeface="Helvetica"/>
              </a:defRPr>
            </a:pPr>
            <a:r>
              <a:rPr lang="sv-SE" sz="1900" dirty="0">
                <a:latin typeface="Source Sans Pro" charset="0"/>
                <a:ea typeface="Source Sans Pro" charset="0"/>
                <a:cs typeface="Source Sans Pro" charset="0"/>
              </a:rPr>
              <a:t>Android: 33%</a:t>
            </a:r>
          </a:p>
          <a:p>
            <a:pPr marL="662025" lvl="2" indent="-204825" algn="l" defTabSz="821531">
              <a:buSzPct val="88000"/>
              <a:buChar char="•"/>
              <a:defRPr spc="0">
                <a:solidFill>
                  <a:srgbClr val="53585F"/>
                </a:solidFill>
                <a:latin typeface="Helvetica"/>
                <a:ea typeface="Helvetica"/>
                <a:cs typeface="Helvetica"/>
                <a:sym typeface="Helvetica"/>
              </a:defRPr>
            </a:pPr>
            <a:r>
              <a:rPr lang="sv-SE" sz="1900" dirty="0">
                <a:latin typeface="Source Sans Pro" charset="0"/>
                <a:ea typeface="Source Sans Pro" charset="0"/>
                <a:cs typeface="Source Sans Pro" charset="0"/>
              </a:rPr>
              <a:t>Desktop: 10%</a:t>
            </a:r>
          </a:p>
          <a:p>
            <a:pPr algn="l" defTabSz="821531">
              <a:defRPr spc="0">
                <a:solidFill>
                  <a:srgbClr val="53585F"/>
                </a:solidFill>
                <a:latin typeface="Helvetica"/>
                <a:ea typeface="Helvetica"/>
                <a:cs typeface="Helvetica"/>
                <a:sym typeface="Helvetica"/>
              </a:defRPr>
            </a:pPr>
            <a:endParaRPr lang="en-US"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Top 5 Regions:</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Texas: 10%</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Florida: 9%</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California: 9%</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New York: 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Georgia: 4%</a:t>
            </a:r>
          </a:p>
          <a:p>
            <a:pPr marL="662025" lvl="2" indent="-204825" algn="l" defTabSz="821531">
              <a:buSzPct val="88000"/>
              <a:buChar char="•"/>
              <a:defRPr spc="0">
                <a:solidFill>
                  <a:srgbClr val="53585F"/>
                </a:solidFill>
                <a:latin typeface="Helvetica"/>
                <a:ea typeface="Helvetica"/>
                <a:cs typeface="Helvetica"/>
                <a:sym typeface="Helvetica"/>
              </a:defRPr>
            </a:pPr>
            <a:endParaRPr lang="sv-SE" sz="1900" dirty="0">
              <a:latin typeface="Source Sans Pro" charset="0"/>
              <a:ea typeface="Source Sans Pro" charset="0"/>
              <a:cs typeface="Source Sans Pro" charset="0"/>
            </a:endParaRPr>
          </a:p>
          <a:p>
            <a:pPr algn="l" defTabSz="821531">
              <a:defRPr b="1" spc="0">
                <a:solidFill>
                  <a:srgbClr val="53585F"/>
                </a:solidFill>
                <a:latin typeface="Helvetica"/>
                <a:ea typeface="Helvetica"/>
                <a:cs typeface="Helvetica"/>
                <a:sym typeface="Helvetica"/>
              </a:defRPr>
            </a:pPr>
            <a:r>
              <a:rPr lang="en-PH" sz="1900" dirty="0">
                <a:latin typeface="Source Sans Pro" charset="0"/>
                <a:ea typeface="Source Sans Pro" charset="0"/>
                <a:cs typeface="Source Sans Pro" charset="0"/>
              </a:rPr>
              <a:t>Day of Week:</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Sunday: 15%</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Monday: 14%</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Tuesday: 14%</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Wednesday: 14%</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Thursday: 14%</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Friday: 13%</a:t>
            </a:r>
          </a:p>
          <a:p>
            <a:pPr marL="662025" lvl="2" indent="-204825" algn="l" defTabSz="821531">
              <a:buSzPct val="88000"/>
              <a:buChar char="•"/>
              <a:defRPr spc="0">
                <a:solidFill>
                  <a:srgbClr val="53585F"/>
                </a:solidFill>
                <a:latin typeface="Helvetica"/>
                <a:ea typeface="Helvetica"/>
                <a:cs typeface="Helvetica"/>
                <a:sym typeface="Helvetica"/>
              </a:defRPr>
            </a:pPr>
            <a:r>
              <a:rPr lang="en-US" sz="1900" dirty="0">
                <a:latin typeface="Source Sans Pro" charset="0"/>
                <a:ea typeface="Source Sans Pro" charset="0"/>
                <a:cs typeface="Source Sans Pro" charset="0"/>
              </a:rPr>
              <a:t>Saturday: 15%</a:t>
            </a:r>
          </a:p>
        </p:txBody>
      </p:sp>
      <p:sp>
        <p:nvSpPr>
          <p:cNvPr id="16" name="Shape 68">
            <a:extLst>
              <a:ext uri="{FF2B5EF4-FFF2-40B4-BE49-F238E27FC236}">
                <a16:creationId xmlns:a16="http://schemas.microsoft.com/office/drawing/2014/main" id="{F71E1137-E50E-094D-836A-66F98268A108}"/>
              </a:ext>
            </a:extLst>
          </p:cNvPr>
          <p:cNvSpPr/>
          <p:nvPr/>
        </p:nvSpPr>
        <p:spPr>
          <a:xfrm>
            <a:off x="18745200" y="1238285"/>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smtClean="0">
                <a:solidFill>
                  <a:schemeClr val="bg2"/>
                </a:solidFill>
                <a:latin typeface="Source Sans Pro" charset="0"/>
                <a:ea typeface="Source Sans Pro" charset="0"/>
                <a:cs typeface="Source Sans Pro" charset="0"/>
              </a:rPr>
              <a:t>CPA: </a:t>
            </a:r>
            <a:r>
              <a:rPr lang="en-US" dirty="0">
                <a:solidFill>
                  <a:schemeClr val="bg2"/>
                </a:solidFill>
                <a:latin typeface="Source Sans Pro" charset="0"/>
                <a:ea typeface="Source Sans Pro" charset="0"/>
                <a:cs typeface="Source Sans Pro" charset="0"/>
              </a:rPr>
              <a:t>$1.04</a:t>
            </a:r>
            <a:endParaRPr b="1" dirty="0">
              <a:solidFill>
                <a:schemeClr val="bg2"/>
              </a:solidFill>
              <a:latin typeface="Source Sans Pro" charset="0"/>
              <a:ea typeface="Source Sans Pro" charset="0"/>
              <a:cs typeface="Source Sans Pro" charset="0"/>
              <a:sym typeface="Helvetica"/>
            </a:endParaRPr>
          </a:p>
        </p:txBody>
      </p:sp>
      <p:sp>
        <p:nvSpPr>
          <p:cNvPr id="24" name="Shape 68">
            <a:extLst>
              <a:ext uri="{FF2B5EF4-FFF2-40B4-BE49-F238E27FC236}">
                <a16:creationId xmlns:a16="http://schemas.microsoft.com/office/drawing/2014/main" id="{EA076132-50B1-CC4C-94FD-65FC5F0E5538}"/>
              </a:ext>
            </a:extLst>
          </p:cNvPr>
          <p:cNvSpPr/>
          <p:nvPr/>
        </p:nvSpPr>
        <p:spPr>
          <a:xfrm>
            <a:off x="12906410" y="1185594"/>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a:solidFill>
                  <a:schemeClr val="bg2"/>
                </a:solidFill>
                <a:latin typeface="Source Sans Pro" charset="0"/>
                <a:ea typeface="Source Sans Pro" charset="0"/>
                <a:cs typeface="Source Sans Pro" charset="0"/>
              </a:rPr>
              <a:t>CPC: $0.30</a:t>
            </a:r>
            <a:endParaRPr b="1" dirty="0">
              <a:solidFill>
                <a:schemeClr val="bg2"/>
              </a:solidFill>
              <a:latin typeface="Source Sans Pro" charset="0"/>
              <a:ea typeface="Source Sans Pro" charset="0"/>
              <a:cs typeface="Source Sans Pro" charset="0"/>
              <a:sym typeface="Helvetica"/>
            </a:endParaRPr>
          </a:p>
        </p:txBody>
      </p:sp>
      <p:sp>
        <p:nvSpPr>
          <p:cNvPr id="25" name="Shape 68">
            <a:extLst>
              <a:ext uri="{FF2B5EF4-FFF2-40B4-BE49-F238E27FC236}">
                <a16:creationId xmlns:a16="http://schemas.microsoft.com/office/drawing/2014/main" id="{027EDF19-70BD-4B47-9102-28EE77ED3AC8}"/>
              </a:ext>
            </a:extLst>
          </p:cNvPr>
          <p:cNvSpPr/>
          <p:nvPr/>
        </p:nvSpPr>
        <p:spPr>
          <a:xfrm>
            <a:off x="18787575" y="7490432"/>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smtClean="0">
                <a:solidFill>
                  <a:schemeClr val="bg2"/>
                </a:solidFill>
                <a:latin typeface="Source Sans Pro" charset="0"/>
                <a:ea typeface="Source Sans Pro" charset="0"/>
                <a:cs typeface="Source Sans Pro" charset="0"/>
              </a:rPr>
              <a:t>CPA: </a:t>
            </a:r>
            <a:r>
              <a:rPr lang="en-US" dirty="0">
                <a:solidFill>
                  <a:schemeClr val="bg2"/>
                </a:solidFill>
                <a:latin typeface="Source Sans Pro" charset="0"/>
                <a:ea typeface="Source Sans Pro" charset="0"/>
                <a:cs typeface="Source Sans Pro" charset="0"/>
              </a:rPr>
              <a:t>$1.54</a:t>
            </a:r>
            <a:endParaRPr b="1" dirty="0">
              <a:solidFill>
                <a:schemeClr val="bg2"/>
              </a:solidFill>
              <a:latin typeface="Source Sans Pro" charset="0"/>
              <a:ea typeface="Source Sans Pro" charset="0"/>
              <a:cs typeface="Source Sans Pro" charset="0"/>
              <a:sym typeface="Helvetica"/>
            </a:endParaRPr>
          </a:p>
        </p:txBody>
      </p:sp>
      <p:sp>
        <p:nvSpPr>
          <p:cNvPr id="26" name="Shape 68">
            <a:extLst>
              <a:ext uri="{FF2B5EF4-FFF2-40B4-BE49-F238E27FC236}">
                <a16:creationId xmlns:a16="http://schemas.microsoft.com/office/drawing/2014/main" id="{DC70F771-F577-0B46-89B3-D7B838BCC71A}"/>
              </a:ext>
            </a:extLst>
          </p:cNvPr>
          <p:cNvSpPr/>
          <p:nvPr/>
        </p:nvSpPr>
        <p:spPr>
          <a:xfrm>
            <a:off x="12906409" y="7489818"/>
            <a:ext cx="3284211" cy="474041"/>
          </a:xfrm>
          <a:prstGeom prst="rect">
            <a:avLst/>
          </a:prstGeom>
          <a:ln w="12700">
            <a:miter lim="400000"/>
          </a:ln>
          <a:extLst>
            <a:ext uri="{C572A759-6A51-4108-AA02-DFA0A04FC94B}">
              <ma14:wrappingTextBoxFlag xmlns:ma14="http://schemas.microsoft.com/office/mac/drawingml/2011/main" xmlns="" val="1"/>
            </a:ext>
          </a:extLst>
        </p:spPr>
        <p:txBody>
          <a:bodyPr wrap="square" lIns="36608" tIns="36608" rIns="36608" bIns="36608" anchor="ctr">
            <a:spAutoFit/>
          </a:bodyPr>
          <a:lstStyle>
            <a:lvl1pPr defTabSz="821531">
              <a:defRPr sz="2600" b="1" spc="0">
                <a:latin typeface="Helvetica"/>
                <a:ea typeface="Helvetica"/>
                <a:cs typeface="Helvetica"/>
                <a:sym typeface="Helvetica"/>
              </a:defRPr>
            </a:lvl1pPr>
          </a:lstStyle>
          <a:p>
            <a:pPr>
              <a:defRPr b="0">
                <a:latin typeface="Helvetica Light"/>
                <a:ea typeface="Helvetica Light"/>
                <a:cs typeface="Helvetica Light"/>
                <a:sym typeface="Helvetica Light"/>
              </a:defRPr>
            </a:pPr>
            <a:r>
              <a:rPr lang="en-US" dirty="0">
                <a:solidFill>
                  <a:schemeClr val="bg2"/>
                </a:solidFill>
                <a:latin typeface="Source Sans Pro" charset="0"/>
                <a:ea typeface="Source Sans Pro" charset="0"/>
                <a:cs typeface="Source Sans Pro" charset="0"/>
              </a:rPr>
              <a:t>CPC: $0.45</a:t>
            </a:r>
            <a:endParaRPr b="1" dirty="0">
              <a:solidFill>
                <a:schemeClr val="bg2"/>
              </a:solidFill>
              <a:latin typeface="Source Sans Pro" charset="0"/>
              <a:ea typeface="Source Sans Pro" charset="0"/>
              <a:cs typeface="Source Sans Pro" charset="0"/>
              <a:sym typeface="Helvetica"/>
            </a:endParaRPr>
          </a:p>
        </p:txBody>
      </p:sp>
    </p:spTree>
    <p:extLst>
      <p:ext uri="{BB962C8B-B14F-4D97-AF65-F5344CB8AC3E}">
        <p14:creationId xmlns:p14="http://schemas.microsoft.com/office/powerpoint/2010/main" val="3907444654"/>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_rels/theme2.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White">
  <a:themeElements>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Source Sans Pro Black"/>
        <a:ea typeface="Source Sans Pro Black"/>
        <a:cs typeface="Source Sans Pro Black"/>
      </a:majorFont>
      <a:minorFont>
        <a:latin typeface="Source Sans Pro Black"/>
        <a:ea typeface="Source Sans Pro Black"/>
        <a:cs typeface="Source Sans Pro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Source Sans Pro Black"/>
        <a:ea typeface="Source Sans Pro Black"/>
        <a:cs typeface="Source Sans Pro Black"/>
      </a:majorFont>
      <a:minorFont>
        <a:latin typeface="Source Sans Pro Black"/>
        <a:ea typeface="Source Sans Pro Black"/>
        <a:cs typeface="Source Sans Pro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0" i="0" u="none" strike="noStrike" cap="none" spc="28" normalizeH="0" baseline="0">
            <a:ln>
              <a:noFill/>
            </a:ln>
            <a:solidFill>
              <a:srgbClr val="FFFFFF"/>
            </a:solidFill>
            <a:effectLst/>
            <a:uFillTx/>
            <a:latin typeface="Source Sans Pro"/>
            <a:ea typeface="Source Sans Pro"/>
            <a:cs typeface="Source Sans Pro"/>
            <a:sym typeface="Source Sans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25042</TotalTime>
  <Words>1078</Words>
  <Application>Microsoft Office PowerPoint</Application>
  <PresentationFormat>Custom</PresentationFormat>
  <Paragraphs>143</Paragraphs>
  <Slides>4</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Arial</vt:lpstr>
      <vt:lpstr>Helvetica</vt:lpstr>
      <vt:lpstr>Helvetica Light</vt:lpstr>
      <vt:lpstr>Helvetica Neue</vt:lpstr>
      <vt:lpstr>Source Sans Pro</vt:lpstr>
      <vt:lpstr>Source Sans Pro Black</vt:lpstr>
      <vt:lpstr>Source Sans Pro Light</vt:lpstr>
      <vt:lpstr>Source Sans Pro Semibold</vt:lpstr>
      <vt:lpstr>White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Chinggay</dc:creator>
  <cp:lastModifiedBy>Paulo Galvez</cp:lastModifiedBy>
  <cp:revision>1480</cp:revision>
  <cp:lastPrinted>2018-06-14T17:07:30Z</cp:lastPrinted>
  <dcterms:modified xsi:type="dcterms:W3CDTF">2019-08-24T02:48:00Z</dcterms:modified>
</cp:coreProperties>
</file>